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AC78-D55C-43B0-86A2-7F83177DF3F6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F9F2-B178-4AB8-B770-A31EDA9C3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5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AC78-D55C-43B0-86A2-7F83177DF3F6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F9F2-B178-4AB8-B770-A31EDA9C3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802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AC78-D55C-43B0-86A2-7F83177DF3F6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F9F2-B178-4AB8-B770-A31EDA9C3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74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AC78-D55C-43B0-86A2-7F83177DF3F6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F9F2-B178-4AB8-B770-A31EDA9C3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919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AC78-D55C-43B0-86A2-7F83177DF3F6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F9F2-B178-4AB8-B770-A31EDA9C3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8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AC78-D55C-43B0-86A2-7F83177DF3F6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F9F2-B178-4AB8-B770-A31EDA9C3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41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AC78-D55C-43B0-86A2-7F83177DF3F6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F9F2-B178-4AB8-B770-A31EDA9C3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588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AC78-D55C-43B0-86A2-7F83177DF3F6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F9F2-B178-4AB8-B770-A31EDA9C3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0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AC78-D55C-43B0-86A2-7F83177DF3F6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F9F2-B178-4AB8-B770-A31EDA9C3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17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AC78-D55C-43B0-86A2-7F83177DF3F6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F9F2-B178-4AB8-B770-A31EDA9C3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052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4AC78-D55C-43B0-86A2-7F83177DF3F6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CF9F2-B178-4AB8-B770-A31EDA9C3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0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4AC78-D55C-43B0-86A2-7F83177DF3F6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CF9F2-B178-4AB8-B770-A31EDA9C32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827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205038"/>
            <a:ext cx="8229600" cy="1143000"/>
          </a:xfrm>
        </p:spPr>
        <p:txBody>
          <a:bodyPr/>
          <a:lstStyle/>
          <a:p>
            <a:pPr eaLnBrk="1" hangingPunct="1"/>
            <a:r>
              <a:rPr lang="sr-Cyrl-CS" smtClean="0"/>
              <a:t>МАЛИГНИ ТУМОРИ</a:t>
            </a:r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4196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711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l-SI" b="1" u="sng" smtClean="0"/>
              <a:t>Исхрана 1/</a:t>
            </a:r>
            <a:r>
              <a:rPr lang="sr-Cyrl-CS" b="1" u="sng" smtClean="0"/>
              <a:t>4</a:t>
            </a:r>
            <a:endParaRPr lang="en-GB" b="1" u="sng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229600" cy="43100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600" smtClean="0"/>
              <a:t>У</a:t>
            </a:r>
            <a:r>
              <a:rPr lang="sl-SI" sz="2600" smtClean="0"/>
              <a:t> вези са 1/3 свих локализација МТ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smtClean="0"/>
              <a:t>У</a:t>
            </a:r>
            <a:r>
              <a:rPr lang="sl-SI" sz="2600" smtClean="0"/>
              <a:t>лога нејасна</a:t>
            </a:r>
          </a:p>
          <a:p>
            <a:pPr eaLnBrk="1" hangingPunct="1">
              <a:lnSpc>
                <a:spcPct val="80000"/>
              </a:lnSpc>
            </a:pPr>
            <a:r>
              <a:rPr lang="sl-SI" sz="2600" smtClean="0"/>
              <a:t>Светски фонд за истраживања рака (повезаност појединих намирница, група намирница и адитива са појединим врстама МТ)</a:t>
            </a:r>
            <a:br>
              <a:rPr lang="sl-SI" sz="2600" smtClean="0"/>
            </a:br>
            <a:r>
              <a:rPr lang="sl-SI" sz="2600" smtClean="0"/>
              <a:t>- протективни ефекат поврћа, у мањој мери воћа</a:t>
            </a:r>
            <a:br>
              <a:rPr lang="sl-SI" sz="2600" smtClean="0"/>
            </a:br>
            <a:r>
              <a:rPr lang="sl-SI" sz="2600" smtClean="0"/>
              <a:t>- месо са роштиља, туршија, засићене масти 	→ рак једњака и желуца, вероватно и панкреаса</a:t>
            </a:r>
            <a:br>
              <a:rPr lang="sl-SI" sz="2600" smtClean="0"/>
            </a:br>
            <a:r>
              <a:rPr lang="sl-SI" sz="2600" smtClean="0"/>
              <a:t>- афлатоксин (микотоксин гљивица Aspergillus flavus </a:t>
            </a:r>
            <a:r>
              <a:rPr lang="sr-Cyrl-CS" sz="2600" smtClean="0"/>
              <a:t>и</a:t>
            </a:r>
            <a:r>
              <a:rPr lang="sl-SI" sz="2600" smtClean="0"/>
              <a:t> Aspergillus parasiticus) </a:t>
            </a:r>
            <a:br>
              <a:rPr lang="sl-SI" sz="2600" smtClean="0"/>
            </a:br>
            <a:r>
              <a:rPr lang="sl-SI" sz="2600" smtClean="0"/>
              <a:t> 	→ хепатоцелуларни </a:t>
            </a:r>
            <a:r>
              <a:rPr lang="sr-Cyrl-CS" sz="2400" smtClean="0"/>
              <a:t>карцином</a:t>
            </a:r>
            <a:endParaRPr lang="en-GB" sz="2400" smtClean="0"/>
          </a:p>
        </p:txBody>
      </p:sp>
    </p:spTree>
    <p:extLst>
      <p:ext uri="{BB962C8B-B14F-4D97-AF65-F5344CB8AC3E}">
        <p14:creationId xmlns:p14="http://schemas.microsoft.com/office/powerpoint/2010/main" val="249953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782637"/>
          </a:xfrm>
        </p:spPr>
        <p:txBody>
          <a:bodyPr/>
          <a:lstStyle/>
          <a:p>
            <a:pPr eaLnBrk="1" hangingPunct="1"/>
            <a:r>
              <a:rPr lang="sl-SI" b="1" smtClean="0"/>
              <a:t>Исхрана 2/</a:t>
            </a:r>
            <a:r>
              <a:rPr lang="sr-Cyrl-CS" b="1" smtClean="0"/>
              <a:t>4</a:t>
            </a:r>
            <a:endParaRPr lang="en-GB" b="1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229600" cy="45704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smtClean="0"/>
              <a:t>Рак</a:t>
            </a:r>
            <a:r>
              <a:rPr lang="sl-SI" sz="2600" b="1" smtClean="0"/>
              <a:t> плућа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600" smtClean="0"/>
              <a:t>	Поврће, воће 				протективно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600" smtClean="0"/>
              <a:t>	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smtClean="0"/>
              <a:t>Рак</a:t>
            </a:r>
            <a:r>
              <a:rPr lang="sl-SI" sz="2600" b="1" smtClean="0"/>
              <a:t> гркљана</a:t>
            </a:r>
            <a:r>
              <a:rPr lang="sl-SI" sz="2600" smtClean="0"/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600" smtClean="0"/>
              <a:t>	Поврће, воће 					? 		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smtClean="0"/>
              <a:t>Рак</a:t>
            </a:r>
            <a:r>
              <a:rPr lang="sl-SI" sz="2600" b="1" smtClean="0"/>
              <a:t> дојке</a:t>
            </a:r>
            <a:br>
              <a:rPr lang="sl-SI" sz="2600" b="1" smtClean="0"/>
            </a:br>
            <a:r>
              <a:rPr lang="sl-SI" sz="2600" smtClean="0"/>
              <a:t>- поврће, воће				протективно		</a:t>
            </a:r>
            <a:br>
              <a:rPr lang="sl-SI" sz="2600" smtClean="0"/>
            </a:br>
            <a:r>
              <a:rPr lang="sl-SI" sz="2600" smtClean="0"/>
              <a:t>- засићене масти				?</a:t>
            </a:r>
            <a:br>
              <a:rPr lang="sl-SI" sz="2600" smtClean="0"/>
            </a:br>
            <a:r>
              <a:rPr lang="sl-SI" sz="2600" smtClean="0"/>
              <a:t>- велики енергетски унос			?</a:t>
            </a:r>
            <a:br>
              <a:rPr lang="sl-SI" sz="2600" smtClean="0"/>
            </a:br>
            <a:r>
              <a:rPr lang="sl-SI" sz="2000" smtClean="0"/>
              <a:t/>
            </a:r>
            <a:br>
              <a:rPr lang="sl-SI" sz="2000" smtClean="0"/>
            </a:br>
            <a:endParaRPr lang="en-GB" sz="2000" smtClean="0"/>
          </a:p>
        </p:txBody>
      </p:sp>
    </p:spTree>
    <p:extLst>
      <p:ext uri="{BB962C8B-B14F-4D97-AF65-F5344CB8AC3E}">
        <p14:creationId xmlns:p14="http://schemas.microsoft.com/office/powerpoint/2010/main" val="300722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8540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l-SI" sz="2300" b="1" smtClean="0"/>
              <a:t/>
            </a:r>
            <a:br>
              <a:rPr lang="sl-SI" sz="2300" b="1" smtClean="0"/>
            </a:br>
            <a:r>
              <a:rPr lang="sl-SI" b="1" smtClean="0"/>
              <a:t>Исхрана 3/</a:t>
            </a:r>
            <a:r>
              <a:rPr lang="sr-Cyrl-CS" b="1" smtClean="0"/>
              <a:t>4</a:t>
            </a:r>
            <a:endParaRPr lang="en-GB" b="1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sr-Cyrl-CS" sz="1800" smtClean="0"/>
              <a:t>Рак</a:t>
            </a:r>
            <a:r>
              <a:rPr lang="sl-SI" sz="1800" b="1" smtClean="0"/>
              <a:t> простате</a:t>
            </a:r>
            <a:r>
              <a:rPr lang="sl-SI" sz="1800" smtClean="0"/>
              <a:t/>
            </a:r>
            <a:br>
              <a:rPr lang="sl-SI" sz="1800" smtClean="0"/>
            </a:br>
            <a:r>
              <a:rPr lang="sl-SI" sz="1800" smtClean="0"/>
              <a:t>- поврће, воће			</a:t>
            </a:r>
            <a:r>
              <a:rPr lang="en-US" sz="1800" smtClean="0"/>
              <a:t>	</a:t>
            </a:r>
            <a:r>
              <a:rPr lang="sl-SI" sz="1800" smtClean="0"/>
              <a:t>протективно</a:t>
            </a:r>
            <a:br>
              <a:rPr lang="sl-SI" sz="1800" smtClean="0"/>
            </a:br>
            <a:r>
              <a:rPr lang="sl-SI" sz="1800" smtClean="0"/>
              <a:t>- велике количине меса, 		</a:t>
            </a:r>
            <a:r>
              <a:rPr lang="en-US" sz="1800" smtClean="0"/>
              <a:t>	</a:t>
            </a:r>
            <a:r>
              <a:rPr lang="sl-SI" sz="1800" smtClean="0"/>
              <a:t>могући фактор ризика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	</a:t>
            </a:r>
            <a:r>
              <a:rPr lang="sl-SI" sz="1800" smtClean="0"/>
              <a:t>- млечних производа и 		</a:t>
            </a:r>
            <a:r>
              <a:rPr lang="en-US" sz="1800" smtClean="0"/>
              <a:t>	</a:t>
            </a:r>
            <a:r>
              <a:rPr lang="sl-SI" sz="1800" smtClean="0"/>
              <a:t>могући фактор ризика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	</a:t>
            </a:r>
            <a:r>
              <a:rPr lang="sl-SI" sz="1800" smtClean="0"/>
              <a:t>- укупних засићених масти 	</a:t>
            </a:r>
            <a:r>
              <a:rPr lang="en-US" sz="1800" smtClean="0"/>
              <a:t>		</a:t>
            </a:r>
            <a:r>
              <a:rPr lang="sl-SI" sz="1800" smtClean="0"/>
              <a:t>могући фактор ризика</a:t>
            </a:r>
            <a:br>
              <a:rPr lang="sl-SI" sz="1800" smtClean="0"/>
            </a:b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sr-Cyrl-CS" sz="1800" smtClean="0"/>
              <a:t>Рак</a:t>
            </a:r>
            <a:r>
              <a:rPr lang="sl-SI" sz="1800" b="1" smtClean="0"/>
              <a:t> бубрега</a:t>
            </a:r>
            <a:r>
              <a:rPr lang="sl-SI" sz="1800" smtClean="0"/>
              <a:t/>
            </a:r>
            <a:br>
              <a:rPr lang="sl-SI" sz="1800" smtClean="0"/>
            </a:br>
            <a:r>
              <a:rPr lang="sl-SI" sz="1800" smtClean="0"/>
              <a:t>- воће и поврће			</a:t>
            </a:r>
            <a:r>
              <a:rPr lang="en-US" sz="1800" smtClean="0"/>
              <a:t>	</a:t>
            </a:r>
            <a:r>
              <a:rPr lang="sl-SI" sz="1800" smtClean="0"/>
              <a:t>протективно</a:t>
            </a:r>
            <a:br>
              <a:rPr lang="sl-SI" sz="1800" smtClean="0"/>
            </a:br>
            <a:r>
              <a:rPr lang="sl-SI" sz="1800" smtClean="0"/>
              <a:t>- повећан унос меса и 		</a:t>
            </a:r>
            <a:r>
              <a:rPr lang="en-US" sz="1800" smtClean="0"/>
              <a:t>	</a:t>
            </a:r>
            <a:r>
              <a:rPr lang="sl-SI" sz="1800" smtClean="0"/>
              <a:t>фактор ризика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	</a:t>
            </a:r>
            <a:r>
              <a:rPr lang="sl-SI" sz="1800" smtClean="0"/>
              <a:t>- млечних производа		</a:t>
            </a:r>
            <a:r>
              <a:rPr lang="en-US" sz="1800" smtClean="0"/>
              <a:t>	</a:t>
            </a:r>
            <a:r>
              <a:rPr lang="sr-Cyrl-CS" sz="1800" smtClean="0"/>
              <a:t>              </a:t>
            </a:r>
            <a:r>
              <a:rPr lang="sl-SI" sz="1800" smtClean="0"/>
              <a:t>фактор ризика</a:t>
            </a:r>
            <a:br>
              <a:rPr lang="sl-SI" sz="1800" smtClean="0"/>
            </a:b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sr-Cyrl-CS" sz="1800" smtClean="0"/>
              <a:t>Рак</a:t>
            </a:r>
            <a:r>
              <a:rPr lang="sl-SI" sz="1800" b="1" smtClean="0"/>
              <a:t> мокраћне бешике</a:t>
            </a:r>
            <a:r>
              <a:rPr lang="sl-SI" sz="1800" smtClean="0"/>
              <a:t/>
            </a:r>
            <a:br>
              <a:rPr lang="sl-SI" sz="1800" smtClean="0"/>
            </a:br>
            <a:r>
              <a:rPr lang="sl-SI" sz="1800" smtClean="0"/>
              <a:t>- воће и поврће			</a:t>
            </a:r>
            <a:r>
              <a:rPr lang="en-US" sz="1800" smtClean="0"/>
              <a:t>	</a:t>
            </a:r>
            <a:r>
              <a:rPr lang="sl-SI" sz="1800" smtClean="0"/>
              <a:t>протективно</a:t>
            </a:r>
            <a:endParaRPr lang="en-US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sr-Cyrl-CS" sz="1800" smtClean="0"/>
              <a:t>Рак</a:t>
            </a:r>
            <a:r>
              <a:rPr lang="sl-SI" sz="1800" b="1" smtClean="0"/>
              <a:t> дебелог црева и </a:t>
            </a:r>
            <a:r>
              <a:rPr lang="sr-Cyrl-CS" sz="1800" smtClean="0"/>
              <a:t>рак</a:t>
            </a:r>
            <a:r>
              <a:rPr lang="sl-SI" sz="1800" b="1" smtClean="0"/>
              <a:t> уринарних органа</a:t>
            </a:r>
            <a:r>
              <a:rPr lang="sl-SI" sz="1800" smtClean="0"/>
              <a:t/>
            </a:r>
            <a:br>
              <a:rPr lang="sl-SI" sz="1800" smtClean="0"/>
            </a:br>
            <a:r>
              <a:rPr lang="sl-SI" sz="1800" smtClean="0"/>
              <a:t>- х</a:t>
            </a:r>
            <a:r>
              <a:rPr lang="sr-Cyrl-CS" sz="1800" smtClean="0"/>
              <a:t>ет</a:t>
            </a:r>
            <a:r>
              <a:rPr lang="sl-SI" sz="1800" smtClean="0"/>
              <a:t>ероциклични амини </a:t>
            </a:r>
            <a:endParaRPr lang="en-US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	</a:t>
            </a:r>
            <a:r>
              <a:rPr lang="sl-SI" sz="1800" smtClean="0"/>
              <a:t>(продукт пиролизе при кувању меса) </a:t>
            </a:r>
            <a:r>
              <a:rPr lang="en-US" sz="1800" smtClean="0"/>
              <a:t>   	</a:t>
            </a:r>
            <a:r>
              <a:rPr lang="sr-Cyrl-CS" sz="1800" smtClean="0"/>
              <a:t>              </a:t>
            </a:r>
            <a:r>
              <a:rPr lang="sl-SI" sz="1800" smtClean="0"/>
              <a:t>није фактор ризика</a:t>
            </a:r>
            <a:r>
              <a:rPr lang="sl-SI" sz="900" smtClean="0"/>
              <a:t/>
            </a:r>
            <a:br>
              <a:rPr lang="sl-SI" sz="900" smtClean="0"/>
            </a:br>
            <a:r>
              <a:rPr lang="sl-SI" sz="900" smtClean="0"/>
              <a:t/>
            </a:r>
            <a:br>
              <a:rPr lang="sl-SI" sz="900" smtClean="0"/>
            </a:br>
            <a:r>
              <a:rPr lang="sl-SI" sz="900" smtClean="0"/>
              <a:t/>
            </a:r>
            <a:br>
              <a:rPr lang="sl-SI" sz="900" smtClean="0"/>
            </a:br>
            <a:endParaRPr lang="en-GB" sz="900" smtClean="0"/>
          </a:p>
        </p:txBody>
      </p:sp>
    </p:spTree>
    <p:extLst>
      <p:ext uri="{BB962C8B-B14F-4D97-AF65-F5344CB8AC3E}">
        <p14:creationId xmlns:p14="http://schemas.microsoft.com/office/powerpoint/2010/main" val="420141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pPr eaLnBrk="1" hangingPunct="1"/>
            <a:r>
              <a:rPr lang="sl-SI" b="1" smtClean="0"/>
              <a:t>Исхрана 4/</a:t>
            </a:r>
            <a:r>
              <a:rPr lang="sr-Cyrl-CS" b="1" smtClean="0"/>
              <a:t>4</a:t>
            </a:r>
            <a:endParaRPr lang="en-GB" b="1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161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smtClean="0"/>
              <a:t>Рак</a:t>
            </a:r>
            <a:r>
              <a:rPr lang="sl-SI" sz="1900" b="1" smtClean="0"/>
              <a:t> једњака, желуца, мокраћне бешике, дебелог црева</a:t>
            </a:r>
            <a:br>
              <a:rPr lang="sl-SI" sz="1900" b="1" smtClean="0"/>
            </a:br>
            <a:r>
              <a:rPr lang="sl-SI" sz="1700" smtClean="0"/>
              <a:t>- нитрозамини</a:t>
            </a:r>
            <a:r>
              <a:rPr lang="sr-Cyrl-CS" sz="1700" smtClean="0"/>
              <a:t> </a:t>
            </a:r>
            <a:r>
              <a:rPr lang="sl-SI" sz="1700" smtClean="0"/>
              <a:t>(конзерванси или настају у ГИТ тракту из нитрита)</a:t>
            </a:r>
            <a:r>
              <a:rPr lang="sr-Cyrl-CS" sz="1700" smtClean="0"/>
              <a:t> су</a:t>
            </a:r>
            <a:r>
              <a:rPr lang="en-US" sz="1700" smtClean="0"/>
              <a:t>	</a:t>
            </a:r>
            <a:r>
              <a:rPr lang="sl-SI" sz="1700" smtClean="0"/>
              <a:t>могући фактор ризика</a:t>
            </a:r>
            <a:br>
              <a:rPr lang="sl-SI" sz="1700" smtClean="0"/>
            </a:br>
            <a:endParaRPr lang="sl-SI" sz="1700" smtClean="0"/>
          </a:p>
          <a:p>
            <a:pPr eaLnBrk="1" hangingPunct="1">
              <a:lnSpc>
                <a:spcPct val="80000"/>
              </a:lnSpc>
            </a:pPr>
            <a:r>
              <a:rPr lang="sl-SI" sz="1900" b="1" smtClean="0"/>
              <a:t>Улога појединих чинилаца хране?</a:t>
            </a:r>
            <a:br>
              <a:rPr lang="sl-SI" sz="1900" b="1" smtClean="0"/>
            </a:br>
            <a:r>
              <a:rPr lang="sl-SI" sz="1700" smtClean="0"/>
              <a:t>- дуг латентни период</a:t>
            </a:r>
            <a:br>
              <a:rPr lang="sl-SI" sz="1700" smtClean="0"/>
            </a:br>
            <a:r>
              <a:rPr lang="sl-SI" sz="1700" smtClean="0"/>
              <a:t>- тешкоће у извођењу кохортних студија</a:t>
            </a:r>
            <a:br>
              <a:rPr lang="sl-SI" sz="1700" smtClean="0"/>
            </a:br>
            <a:r>
              <a:rPr lang="sl-SI" sz="1700" smtClean="0"/>
              <a:t>- лоше информације добијене у анамнестичким студијама</a:t>
            </a:r>
            <a:br>
              <a:rPr lang="sl-SI" sz="1700" smtClean="0"/>
            </a:br>
            <a:r>
              <a:rPr lang="sl-SI" sz="1700" smtClean="0"/>
              <a:t>- одсуство интермедијарних биомаркера болести</a:t>
            </a:r>
            <a:endParaRPr lang="en-US" sz="17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z="1700" u="sng" smtClean="0"/>
          </a:p>
          <a:p>
            <a:pPr eaLnBrk="1" hangingPunct="1">
              <a:lnSpc>
                <a:spcPct val="80000"/>
              </a:lnSpc>
            </a:pPr>
            <a:r>
              <a:rPr lang="sl-SI" sz="1900" b="1" u="sng" smtClean="0"/>
              <a:t>Гојазност (вишак телесне масе):</a:t>
            </a:r>
            <a:endParaRPr lang="sl-SI" sz="1900" b="1" smtClean="0"/>
          </a:p>
          <a:p>
            <a:pPr eaLnBrk="1" hangingPunct="1">
              <a:lnSpc>
                <a:spcPct val="80000"/>
              </a:lnSpc>
            </a:pPr>
            <a:r>
              <a:rPr lang="sl-SI" sz="1700" smtClean="0"/>
              <a:t>Фактор ризика: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600" smtClean="0"/>
              <a:t>Рак</a:t>
            </a:r>
            <a:r>
              <a:rPr lang="sl-SI" sz="1600" smtClean="0"/>
              <a:t> ендометријума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600" smtClean="0"/>
              <a:t>Рак</a:t>
            </a:r>
            <a:r>
              <a:rPr lang="sl-SI" sz="1600" smtClean="0"/>
              <a:t> дојке (после менопаузе)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600" smtClean="0"/>
              <a:t>Рак</a:t>
            </a:r>
            <a:r>
              <a:rPr lang="sl-SI" sz="1600" smtClean="0"/>
              <a:t> бубрега</a:t>
            </a:r>
          </a:p>
          <a:p>
            <a:pPr eaLnBrk="1" hangingPunct="1">
              <a:lnSpc>
                <a:spcPct val="80000"/>
              </a:lnSpc>
            </a:pPr>
            <a:r>
              <a:rPr lang="sl-SI" sz="1600" smtClean="0"/>
              <a:t>Вероватно повезана (за 35% већа од идеалне → RR = 1,5-2,0):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600" smtClean="0"/>
              <a:t>Рак</a:t>
            </a:r>
            <a:r>
              <a:rPr lang="sl-SI" sz="1600" smtClean="0"/>
              <a:t> жучне кесе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600" smtClean="0"/>
              <a:t>Р</a:t>
            </a:r>
            <a:r>
              <a:rPr lang="sl-SI" sz="1600" smtClean="0"/>
              <a:t>a</a:t>
            </a:r>
            <a:r>
              <a:rPr lang="sr-Cyrl-CS" sz="1600" smtClean="0"/>
              <a:t>к</a:t>
            </a:r>
            <a:r>
              <a:rPr lang="sl-SI" sz="1600" smtClean="0"/>
              <a:t> дебелог црева</a:t>
            </a:r>
            <a:endParaRPr lang="en-GB" sz="1600" smtClean="0"/>
          </a:p>
        </p:txBody>
      </p:sp>
    </p:spTree>
    <p:extLst>
      <p:ext uri="{BB962C8B-B14F-4D97-AF65-F5344CB8AC3E}">
        <p14:creationId xmlns:p14="http://schemas.microsoft.com/office/powerpoint/2010/main" val="407830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711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b="1" smtClean="0"/>
              <a:t>Фактори ризика за МТ</a:t>
            </a:r>
            <a:endParaRPr lang="en-GB" b="1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l-SI" sz="2600" b="1" u="sng" smtClean="0"/>
              <a:t>Велика телесна маса на рођењу:</a:t>
            </a:r>
            <a:endParaRPr lang="sl-SI" sz="2600" b="1" smtClean="0"/>
          </a:p>
          <a:p>
            <a:pPr lvl="1" eaLnBrk="1" hangingPunct="1">
              <a:lnSpc>
                <a:spcPct val="90000"/>
              </a:lnSpc>
            </a:pPr>
            <a:r>
              <a:rPr lang="sl-SI" sz="2600" smtClean="0"/>
              <a:t>Фактор ризика: 	дојка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600" smtClean="0"/>
              <a:t>					</a:t>
            </a:r>
            <a:r>
              <a:rPr lang="sl-SI" sz="2600" smtClean="0"/>
              <a:t>простата</a:t>
            </a:r>
            <a:endParaRPr lang="sl-SI" sz="2600" u="sng" smtClean="0"/>
          </a:p>
          <a:p>
            <a:pPr eaLnBrk="1" hangingPunct="1">
              <a:lnSpc>
                <a:spcPct val="90000"/>
              </a:lnSpc>
            </a:pPr>
            <a:r>
              <a:rPr lang="sl-SI" sz="2600" b="1" u="sng" smtClean="0"/>
              <a:t>Прекомеран енергетски унос у детињству:</a:t>
            </a:r>
            <a:endParaRPr lang="sl-SI" sz="2600" b="1" smtClean="0"/>
          </a:p>
          <a:p>
            <a:pPr lvl="1" eaLnBrk="1" hangingPunct="1">
              <a:lnSpc>
                <a:spcPct val="90000"/>
              </a:lnSpc>
            </a:pPr>
            <a:r>
              <a:rPr lang="sl-SI" sz="2600" smtClean="0"/>
              <a:t>Фактор ризика:	дојка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600" smtClean="0"/>
              <a:t>					</a:t>
            </a:r>
            <a:r>
              <a:rPr lang="sl-SI" sz="2600" smtClean="0"/>
              <a:t>дебело црево</a:t>
            </a:r>
            <a:endParaRPr lang="sl-SI" sz="2600" u="sng" smtClean="0"/>
          </a:p>
          <a:p>
            <a:pPr eaLnBrk="1" hangingPunct="1">
              <a:lnSpc>
                <a:spcPct val="90000"/>
              </a:lnSpc>
            </a:pPr>
            <a:r>
              <a:rPr lang="sl-SI" sz="2600" b="1" u="sng" smtClean="0"/>
              <a:t>Физичка активност:</a:t>
            </a:r>
            <a:endParaRPr lang="sl-SI" sz="2600" b="1" smtClean="0"/>
          </a:p>
          <a:p>
            <a:pPr lvl="1" eaLnBrk="1" hangingPunct="1">
              <a:lnSpc>
                <a:spcPct val="90000"/>
              </a:lnSpc>
            </a:pPr>
            <a:r>
              <a:rPr lang="sl-SI" sz="2600" smtClean="0"/>
              <a:t>Протективно:	плућа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600" smtClean="0"/>
              <a:t>					</a:t>
            </a:r>
            <a:r>
              <a:rPr lang="sl-SI" sz="2600" smtClean="0"/>
              <a:t>дојка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600" smtClean="0"/>
              <a:t>					</a:t>
            </a:r>
            <a:r>
              <a:rPr lang="sl-SI" sz="2600" smtClean="0"/>
              <a:t>дебело црево</a:t>
            </a:r>
            <a:endParaRPr lang="en-GB" sz="2600" smtClean="0"/>
          </a:p>
        </p:txBody>
      </p:sp>
    </p:spTree>
    <p:extLst>
      <p:ext uri="{BB962C8B-B14F-4D97-AF65-F5344CB8AC3E}">
        <p14:creationId xmlns:p14="http://schemas.microsoft.com/office/powerpoint/2010/main" val="341395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b="1" u="sng" smtClean="0"/>
              <a:t>Алкохол</a:t>
            </a:r>
            <a:r>
              <a:rPr lang="en-US" b="1" u="sng" smtClean="0"/>
              <a:t> 1/</a:t>
            </a:r>
            <a:r>
              <a:rPr lang="sr-Cyrl-CS" b="1" u="sng" smtClean="0"/>
              <a:t>4</a:t>
            </a:r>
            <a:endParaRPr lang="en-GB" b="1" u="sng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92375"/>
            <a:ext cx="8229600" cy="35893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400" smtClean="0"/>
              <a:t>Узрокује 3-4% МТ</a:t>
            </a:r>
          </a:p>
          <a:p>
            <a:pPr eaLnBrk="1" hangingPunct="1">
              <a:lnSpc>
                <a:spcPct val="80000"/>
              </a:lnSpc>
            </a:pPr>
            <a:r>
              <a:rPr lang="sl-SI" sz="2400" smtClean="0"/>
              <a:t>Фактор ризика: </a:t>
            </a:r>
            <a:r>
              <a:rPr lang="sr-Cyrl-CS" sz="2400" smtClean="0"/>
              <a:t>Рак</a:t>
            </a:r>
            <a:r>
              <a:rPr lang="sl-SI" sz="2400" smtClean="0"/>
              <a:t> усне шупљине, ждрела, гркљана, једњака и јетре</a:t>
            </a:r>
          </a:p>
          <a:p>
            <a:pPr eaLnBrk="1" hangingPunct="1">
              <a:lnSpc>
                <a:spcPct val="80000"/>
              </a:lnSpc>
            </a:pPr>
            <a:r>
              <a:rPr lang="sl-SI" sz="2400" smtClean="0"/>
              <a:t>Вероватна повезаност: </a:t>
            </a:r>
            <a:r>
              <a:rPr lang="sr-Cyrl-CS" sz="2400" smtClean="0"/>
              <a:t>Рак</a:t>
            </a:r>
            <a:r>
              <a:rPr lang="sl-SI" sz="2400" smtClean="0"/>
              <a:t> дебелог црева и дојке</a:t>
            </a:r>
          </a:p>
          <a:p>
            <a:pPr eaLnBrk="1" hangingPunct="1">
              <a:lnSpc>
                <a:spcPct val="80000"/>
              </a:lnSpc>
            </a:pPr>
            <a:r>
              <a:rPr lang="sl-SI" sz="2400" smtClean="0"/>
              <a:t>Ризик расте са дозом : за све локализације</a:t>
            </a:r>
            <a:endParaRPr lang="sr-Cyrl-CS" sz="2400" smtClean="0"/>
          </a:p>
          <a:p>
            <a:pPr eaLnBrk="1" hangingPunct="1">
              <a:lnSpc>
                <a:spcPct val="80000"/>
              </a:lnSpc>
            </a:pPr>
            <a:r>
              <a:rPr lang="sl-SI" sz="2400" smtClean="0"/>
              <a:t>Мултипликативни ефекат алкохола и дувана : усна шупљина, гркљан, једњак</a:t>
            </a:r>
          </a:p>
        </p:txBody>
      </p:sp>
    </p:spTree>
    <p:extLst>
      <p:ext uri="{BB962C8B-B14F-4D97-AF65-F5344CB8AC3E}">
        <p14:creationId xmlns:p14="http://schemas.microsoft.com/office/powerpoint/2010/main" val="48450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sz="4000" b="1" smtClean="0"/>
              <a:t>Алкохол</a:t>
            </a:r>
            <a:r>
              <a:rPr lang="sr-Cyrl-CS" sz="4000" b="1" smtClean="0"/>
              <a:t> 2/4</a:t>
            </a:r>
            <a:endParaRPr lang="en-US" sz="4000" b="1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229600" cy="4310062"/>
          </a:xfrm>
        </p:spPr>
        <p:txBody>
          <a:bodyPr/>
          <a:lstStyle/>
          <a:p>
            <a:pPr eaLnBrk="1" hangingPunct="1"/>
            <a:r>
              <a:rPr lang="sl-SI" sz="2800" smtClean="0"/>
              <a:t>Ефекти различитих врста пића - неконзистентни резултати</a:t>
            </a:r>
          </a:p>
          <a:p>
            <a:pPr eaLnBrk="1" hangingPunct="1"/>
            <a:r>
              <a:rPr lang="sl-SI" sz="2800" smtClean="0"/>
              <a:t>Етанол није канцероген, повећава ефекат доказаних канцерогена</a:t>
            </a:r>
          </a:p>
          <a:p>
            <a:pPr eaLnBrk="1" hangingPunct="1"/>
            <a:r>
              <a:rPr lang="sl-SI" sz="2800" smtClean="0"/>
              <a:t>Особе са мутираним формама</a:t>
            </a:r>
            <a:br>
              <a:rPr lang="sl-SI" sz="2800" smtClean="0"/>
            </a:br>
            <a:r>
              <a:rPr lang="sl-SI" sz="2800" smtClean="0"/>
              <a:t>алдехид дехидрогеназе-2 и алкохол дехидрогеназе-2</a:t>
            </a:r>
            <a:br>
              <a:rPr lang="sl-SI" sz="2800" smtClean="0"/>
            </a:br>
            <a:r>
              <a:rPr lang="sl-SI" sz="2800" smtClean="0"/>
              <a:t>→ концентрација ацеталдехида у крви већа</a:t>
            </a:r>
            <a:br>
              <a:rPr lang="sl-SI" sz="2800" smtClean="0"/>
            </a:br>
            <a:r>
              <a:rPr lang="sl-SI" sz="2800" smtClean="0"/>
              <a:t>→ већи ризик </a:t>
            </a:r>
            <a:r>
              <a:rPr lang="sr-Cyrl-CS" sz="2800" smtClean="0"/>
              <a:t>рака</a:t>
            </a:r>
            <a:r>
              <a:rPr lang="sl-SI" sz="2800" smtClean="0"/>
              <a:t> једњака</a:t>
            </a:r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366411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300" b="1" smtClean="0"/>
              <a:t/>
            </a:r>
            <a:br>
              <a:rPr lang="en-US" sz="2300" b="1" smtClean="0"/>
            </a:br>
            <a:r>
              <a:rPr lang="sl-SI" b="1" smtClean="0"/>
              <a:t>Алкохол</a:t>
            </a:r>
            <a:r>
              <a:rPr lang="en-US" b="1" smtClean="0"/>
              <a:t> </a:t>
            </a:r>
            <a:r>
              <a:rPr lang="sr-Cyrl-CS" b="1" smtClean="0"/>
              <a:t>3</a:t>
            </a:r>
            <a:r>
              <a:rPr lang="en-US" b="1" smtClean="0"/>
              <a:t>/</a:t>
            </a:r>
            <a:r>
              <a:rPr lang="sr-Cyrl-CS" b="1" smtClean="0"/>
              <a:t>4</a:t>
            </a:r>
            <a:endParaRPr lang="en-GB" b="1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229600" cy="39497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200" smtClean="0"/>
              <a:t>Висок степен полиморфизма алкохолне дехидрогеназе-2 → ризик </a:t>
            </a:r>
            <a:r>
              <a:rPr lang="sr-Cyrl-CS" sz="2000" smtClean="0"/>
              <a:t>рака</a:t>
            </a:r>
            <a:r>
              <a:rPr lang="sl-SI" sz="2200" smtClean="0"/>
              <a:t> дојке</a:t>
            </a:r>
          </a:p>
          <a:p>
            <a:pPr eaLnBrk="1" hangingPunct="1">
              <a:lnSpc>
                <a:spcPct val="80000"/>
              </a:lnSpc>
            </a:pPr>
            <a:r>
              <a:rPr lang="sl-SI" sz="2200" smtClean="0"/>
              <a:t>Повећава ниво ендогених естрогена  → ризик </a:t>
            </a:r>
            <a:r>
              <a:rPr lang="sr-Cyrl-CS" sz="2000" smtClean="0"/>
              <a:t>рака</a:t>
            </a:r>
            <a:r>
              <a:rPr lang="sl-SI" sz="2200" smtClean="0"/>
              <a:t> дојке</a:t>
            </a:r>
            <a:endParaRPr lang="en-US" sz="2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z="2200" smtClean="0"/>
          </a:p>
          <a:p>
            <a:pPr eaLnBrk="1" hangingPunct="1">
              <a:lnSpc>
                <a:spcPct val="80000"/>
              </a:lnSpc>
            </a:pPr>
            <a:r>
              <a:rPr lang="sl-SI" sz="2200" smtClean="0"/>
              <a:t>Експерименти на животињама</a:t>
            </a:r>
            <a:br>
              <a:rPr lang="sl-SI" sz="2200" smtClean="0"/>
            </a:br>
            <a:r>
              <a:rPr lang="sl-SI" sz="2200" smtClean="0"/>
              <a:t>- инхибира детоксикацију нитрозамина у јетри, који долази до екстрахепатичних ткива</a:t>
            </a:r>
            <a:br>
              <a:rPr lang="sl-SI" sz="2200" smtClean="0"/>
            </a:br>
            <a:r>
              <a:rPr lang="sl-SI" sz="2200" smtClean="0"/>
              <a:t>- започиње метаболичка активација (канцерогено дејство)</a:t>
            </a:r>
            <a:br>
              <a:rPr lang="sl-SI" sz="2200" smtClean="0"/>
            </a:br>
            <a:r>
              <a:rPr lang="sl-SI" sz="2200" smtClean="0"/>
              <a:t>- П450 ензими у слузокожи једњака присутни у високој концентрацији и активирају нитрозамине</a:t>
            </a:r>
            <a:endParaRPr lang="en-US" sz="2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z="2200" smtClean="0"/>
          </a:p>
        </p:txBody>
      </p:sp>
    </p:spTree>
    <p:extLst>
      <p:ext uri="{BB962C8B-B14F-4D97-AF65-F5344CB8AC3E}">
        <p14:creationId xmlns:p14="http://schemas.microsoft.com/office/powerpoint/2010/main" val="241734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sz="4000" b="1" smtClean="0"/>
              <a:t>Алкохол</a:t>
            </a:r>
            <a:r>
              <a:rPr lang="sr-Cyrl-CS" sz="4000" b="1" smtClean="0"/>
              <a:t> 4/4</a:t>
            </a:r>
            <a:endParaRPr lang="en-US" sz="4000" b="1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87588"/>
            <a:ext cx="8642350" cy="4525962"/>
          </a:xfrm>
        </p:spPr>
        <p:txBody>
          <a:bodyPr/>
          <a:lstStyle/>
          <a:p>
            <a:pPr eaLnBrk="1" hangingPunct="1"/>
            <a:r>
              <a:rPr lang="sl-SI" sz="3500" smtClean="0"/>
              <a:t>Индукује цирозу јетре:</a:t>
            </a:r>
            <a:br>
              <a:rPr lang="sl-SI" sz="3500" smtClean="0"/>
            </a:br>
            <a:r>
              <a:rPr lang="sl-SI" sz="3500" smtClean="0"/>
              <a:t>- манифестација оштећења ДНК (прекид баланса између пролиферације ћелија и апоптозе)</a:t>
            </a:r>
            <a:br>
              <a:rPr lang="sl-SI" sz="3500" smtClean="0"/>
            </a:br>
            <a:r>
              <a:rPr lang="sl-SI" sz="3500" smtClean="0"/>
              <a:t>- фаворизује деловање агенаса одговорних за неопластичку трансформацију</a:t>
            </a:r>
            <a:endParaRPr lang="en-US" sz="3500" smtClean="0"/>
          </a:p>
        </p:txBody>
      </p:sp>
    </p:spTree>
    <p:extLst>
      <p:ext uri="{BB962C8B-B14F-4D97-AF65-F5344CB8AC3E}">
        <p14:creationId xmlns:p14="http://schemas.microsoft.com/office/powerpoint/2010/main" val="61010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8229600" cy="1143000"/>
          </a:xfrm>
        </p:spPr>
        <p:txBody>
          <a:bodyPr/>
          <a:lstStyle/>
          <a:p>
            <a:pPr eaLnBrk="1" hangingPunct="1"/>
            <a:r>
              <a:rPr lang="sl-SI" b="1" u="sng" smtClean="0"/>
              <a:t>Репродуктивни фактори</a:t>
            </a:r>
            <a:endParaRPr lang="sr-Latn-CS" b="1" u="sng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229600" cy="4237037"/>
          </a:xfrm>
        </p:spPr>
        <p:txBody>
          <a:bodyPr/>
          <a:lstStyle/>
          <a:p>
            <a:pPr eaLnBrk="1" hangingPunct="1"/>
            <a:r>
              <a:rPr lang="sl-SI" sz="3300" smtClean="0"/>
              <a:t>3% МТ у вези са репродуктивним факторима</a:t>
            </a:r>
          </a:p>
          <a:p>
            <a:pPr eaLnBrk="1" hangingPunct="1"/>
            <a:r>
              <a:rPr lang="sr-Cyrl-CS" sz="3300" smtClean="0"/>
              <a:t>Р</a:t>
            </a:r>
            <a:r>
              <a:rPr lang="sl-SI" sz="3300" smtClean="0"/>
              <a:t>ана појава менструације, касно прва трудноћа, касно менопауза</a:t>
            </a:r>
            <a:br>
              <a:rPr lang="sl-SI" sz="3300" smtClean="0"/>
            </a:br>
            <a:r>
              <a:rPr lang="sl-SI" sz="3300" smtClean="0"/>
              <a:t>→ </a:t>
            </a:r>
            <a:r>
              <a:rPr lang="sr-Cyrl-CS" smtClean="0"/>
              <a:t>рак</a:t>
            </a:r>
            <a:r>
              <a:rPr lang="sl-SI" sz="3300" smtClean="0"/>
              <a:t> дојке  РР = 1,5-2,0</a:t>
            </a:r>
          </a:p>
          <a:p>
            <a:pPr eaLnBrk="1" hangingPunct="1"/>
            <a:r>
              <a:rPr lang="sr-Cyrl-CS" sz="3300" smtClean="0"/>
              <a:t>Н</a:t>
            </a:r>
            <a:r>
              <a:rPr lang="sl-SI" sz="3300" smtClean="0"/>
              <a:t>ерађање: </a:t>
            </a:r>
            <a:r>
              <a:rPr lang="sr-Cyrl-CS" smtClean="0"/>
              <a:t>рак</a:t>
            </a:r>
            <a:r>
              <a:rPr lang="sl-SI" sz="3300" smtClean="0"/>
              <a:t> оваријума и </a:t>
            </a:r>
            <a:br>
              <a:rPr lang="sl-SI" sz="3300" smtClean="0"/>
            </a:br>
            <a:r>
              <a:rPr lang="sl-SI" sz="3300" smtClean="0"/>
              <a:t> 		</a:t>
            </a:r>
            <a:r>
              <a:rPr lang="sr-Cyrl-CS" sz="3300" smtClean="0"/>
              <a:t>      </a:t>
            </a:r>
            <a:r>
              <a:rPr lang="sr-Cyrl-CS" smtClean="0"/>
              <a:t>рак</a:t>
            </a:r>
            <a:r>
              <a:rPr lang="sl-SI" sz="3300" smtClean="0"/>
              <a:t> ендометријума(можда)</a:t>
            </a:r>
          </a:p>
        </p:txBody>
      </p:sp>
    </p:spTree>
    <p:extLst>
      <p:ext uri="{BB962C8B-B14F-4D97-AF65-F5344CB8AC3E}">
        <p14:creationId xmlns:p14="http://schemas.microsoft.com/office/powerpoint/2010/main" val="36335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sz="3400" b="1" smtClean="0"/>
              <a:t>ФАКТОРИ РИЗИКА </a:t>
            </a:r>
            <a:endParaRPr lang="en-GB" sz="3400" b="1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229600" cy="3949700"/>
          </a:xfrm>
        </p:spPr>
        <p:txBody>
          <a:bodyPr/>
          <a:lstStyle/>
          <a:p>
            <a:pPr eaLnBrk="1" hangingPunct="1"/>
            <a:r>
              <a:rPr lang="sl-SI" sz="3500" smtClean="0"/>
              <a:t>Етиологија МТ?</a:t>
            </a:r>
          </a:p>
          <a:p>
            <a:pPr lvl="1" eaLnBrk="1" hangingPunct="1"/>
            <a:r>
              <a:rPr lang="sr-Cyrl-CS" smtClean="0"/>
              <a:t>К</a:t>
            </a:r>
            <a:r>
              <a:rPr lang="sl-SI" smtClean="0"/>
              <a:t>ласична епидемиологија 20</a:t>
            </a:r>
            <a:r>
              <a:rPr lang="sr-Cyrl-CS" smtClean="0"/>
              <a:t>.</a:t>
            </a:r>
            <a:r>
              <a:rPr lang="sl-SI" smtClean="0"/>
              <a:t> </a:t>
            </a:r>
            <a:r>
              <a:rPr lang="sr-Cyrl-CS" smtClean="0"/>
              <a:t>века</a:t>
            </a:r>
            <a:r>
              <a:rPr lang="sl-SI" smtClean="0"/>
              <a:t/>
            </a:r>
            <a:br>
              <a:rPr lang="sl-SI" smtClean="0"/>
            </a:br>
            <a:r>
              <a:rPr lang="sl-SI" smtClean="0"/>
              <a:t>сагледала улогу фактора средине у настанку МТ</a:t>
            </a:r>
          </a:p>
          <a:p>
            <a:pPr lvl="1" eaLnBrk="1" hangingPunct="1"/>
            <a:r>
              <a:rPr lang="sr-Cyrl-CS" smtClean="0"/>
              <a:t>С</a:t>
            </a:r>
            <a:r>
              <a:rPr lang="sl-SI" smtClean="0"/>
              <a:t>труктура учешћа појединих фактора ризика</a:t>
            </a:r>
            <a:r>
              <a:rPr lang="sr-Cyrl-CS" smtClean="0"/>
              <a:t>?</a:t>
            </a:r>
            <a:r>
              <a:rPr lang="sl-SI" smtClean="0"/>
              <a:t/>
            </a:r>
            <a:br>
              <a:rPr lang="sl-SI" smtClean="0"/>
            </a:br>
            <a:r>
              <a:rPr lang="sr-Cyrl-CS" smtClean="0"/>
              <a:t>Н</a:t>
            </a:r>
            <a:r>
              <a:rPr lang="sl-SI" smtClean="0"/>
              <a:t>ије се променила од 80-их година 20. в.</a:t>
            </a:r>
          </a:p>
        </p:txBody>
      </p:sp>
    </p:spTree>
    <p:extLst>
      <p:ext uri="{BB962C8B-B14F-4D97-AF65-F5344CB8AC3E}">
        <p14:creationId xmlns:p14="http://schemas.microsoft.com/office/powerpoint/2010/main" val="4592432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7826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l-SI" b="1" u="sng" smtClean="0"/>
              <a:t>Лекови и медицинске процедуре</a:t>
            </a:r>
            <a:endParaRPr lang="sr-Latn-CS" b="1" u="sng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36295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400" smtClean="0"/>
              <a:t>1% МТ у вези са лековима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1600" b="1" smtClean="0"/>
              <a:t>1. Хемиотерапеутици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500" smtClean="0"/>
              <a:t>	</a:t>
            </a:r>
            <a:r>
              <a:rPr lang="sl-SI" sz="1500" smtClean="0"/>
              <a:t>- делују на ДНК (блокирају репликацију канцерогених ћелија)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500" smtClean="0"/>
              <a:t>	</a:t>
            </a:r>
            <a:r>
              <a:rPr lang="sl-SI" sz="1500" smtClean="0"/>
              <a:t>- доводе до леукемије и неких солидних тумора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1600" b="1" smtClean="0"/>
              <a:t>2. Имуносупресивни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500" smtClean="0"/>
              <a:t>	</a:t>
            </a:r>
            <a:r>
              <a:rPr lang="sl-SI" sz="1500" smtClean="0"/>
              <a:t>- при трансплантацији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500" smtClean="0"/>
              <a:t>	</a:t>
            </a:r>
            <a:r>
              <a:rPr lang="sl-SI" sz="1500" smtClean="0"/>
              <a:t>- доводе до Ne-hodgkins лимфома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1600" b="1" smtClean="0"/>
              <a:t>3. Синтетички естрогени и прогестерони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500" smtClean="0"/>
              <a:t>	</a:t>
            </a:r>
            <a:r>
              <a:rPr lang="sl-SI" sz="1500" smtClean="0"/>
              <a:t>- тепарија естрогеном или прогестероном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500" smtClean="0"/>
              <a:t>	</a:t>
            </a:r>
            <a:r>
              <a:rPr lang="sl-SI" sz="1500" smtClean="0"/>
              <a:t>- терапија естрогеном у менопаузи доводи до </a:t>
            </a:r>
            <a:r>
              <a:rPr lang="sr-Cyrl-CS" sz="1500" smtClean="0"/>
              <a:t>рака</a:t>
            </a:r>
            <a:r>
              <a:rPr lang="sl-SI" sz="1500" smtClean="0"/>
              <a:t> ендометријума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1600" b="1" smtClean="0"/>
              <a:t>4. Аналгетици са фенацетином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500" smtClean="0"/>
              <a:t>	</a:t>
            </a:r>
            <a:r>
              <a:rPr lang="sl-SI" sz="1500" smtClean="0"/>
              <a:t>- </a:t>
            </a:r>
            <a:r>
              <a:rPr lang="sr-Cyrl-CS" sz="1500" smtClean="0"/>
              <a:t>Рак</a:t>
            </a:r>
            <a:r>
              <a:rPr lang="sl-SI" sz="1500" smtClean="0"/>
              <a:t> мокраћне бешике и горњег уротелијума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1600" b="1" smtClean="0"/>
              <a:t>5. Зрачење</a:t>
            </a:r>
          </a:p>
          <a:p>
            <a:pPr lvl="2" eaLnBrk="1" hangingPunct="1">
              <a:lnSpc>
                <a:spcPct val="80000"/>
              </a:lnSpc>
            </a:pPr>
            <a:r>
              <a:rPr lang="sl-SI" sz="1400" smtClean="0"/>
              <a:t>Дијагностичко зрачење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500" smtClean="0"/>
              <a:t>		</a:t>
            </a:r>
            <a:r>
              <a:rPr lang="sl-SI" sz="1500" smtClean="0"/>
              <a:t>- интраутерина експозиција → ризик за дечју леукемију</a:t>
            </a:r>
          </a:p>
          <a:p>
            <a:pPr lvl="2" eaLnBrk="1" hangingPunct="1">
              <a:lnSpc>
                <a:spcPct val="80000"/>
              </a:lnSpc>
            </a:pPr>
            <a:r>
              <a:rPr lang="sl-SI" sz="1400" smtClean="0"/>
              <a:t>Терапијско зрачење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500" smtClean="0"/>
              <a:t>		</a:t>
            </a:r>
            <a:r>
              <a:rPr lang="sl-SI" sz="1500" smtClean="0"/>
              <a:t>- рак зраченог органа</a:t>
            </a:r>
            <a:endParaRPr lang="en-GB" sz="1500" smtClean="0"/>
          </a:p>
          <a:p>
            <a:pPr eaLnBrk="1" hangingPunct="1">
              <a:lnSpc>
                <a:spcPct val="80000"/>
              </a:lnSpc>
            </a:pPr>
            <a:endParaRPr lang="sr-Latn-CS" sz="1500" smtClean="0"/>
          </a:p>
        </p:txBody>
      </p:sp>
    </p:spTree>
    <p:extLst>
      <p:ext uri="{BB962C8B-B14F-4D97-AF65-F5344CB8AC3E}">
        <p14:creationId xmlns:p14="http://schemas.microsoft.com/office/powerpoint/2010/main" val="240058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5667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l-SI" sz="3400" b="1" u="sng" smtClean="0"/>
              <a:t>Инфективни агенси</a:t>
            </a:r>
            <a:r>
              <a:rPr lang="en-US" sz="3400" b="1" u="sng" smtClean="0"/>
              <a:t> 1/4</a:t>
            </a:r>
            <a:endParaRPr lang="sr-Latn-CS" sz="3400" b="1" u="sng" smtClean="0"/>
          </a:p>
        </p:txBody>
      </p:sp>
      <p:graphicFrame>
        <p:nvGraphicFramePr>
          <p:cNvPr id="636988" name="Group 60"/>
          <p:cNvGraphicFramePr>
            <a:graphicFrameLocks noGrp="1"/>
          </p:cNvGraphicFramePr>
          <p:nvPr>
            <p:ph idx="1"/>
          </p:nvPr>
        </p:nvGraphicFramePr>
        <p:xfrm>
          <a:off x="457200" y="1557338"/>
          <a:ext cx="8229600" cy="5159375"/>
        </p:xfrm>
        <a:graphic>
          <a:graphicData uri="http://schemas.openxmlformats.org/drawingml/2006/table">
            <a:tbl>
              <a:tblPr/>
              <a:tblGrid>
                <a:gridCol w="3827463"/>
                <a:gridCol w="4402137"/>
              </a:tblGrid>
              <a:tr h="701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Агенс</a:t>
                      </a:r>
                      <a:endParaRPr kumimoji="0" lang="sr-Latn-C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Локализација/назив малигног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l-SI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тумора</a:t>
                      </a:r>
                      <a:endParaRPr kumimoji="0" lang="sr-Latn-C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ХБВ и ХЦВ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јетра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Хумани папилома вируси (16,18)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грлић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l-S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материце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ХИВ 1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Капоши сарком, </a:t>
                      </a:r>
                      <a:r>
                        <a:rPr kumimoji="0" lang="sl-SI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не-ходгкински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l-S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лимфоми</a:t>
                      </a: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ХТЛВ 1</a:t>
                      </a:r>
                      <a:endParaRPr kumimoji="0" lang="sr-Latn-C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леукемија Т-ћелија, лимфоми</a:t>
                      </a: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Epstein-Bar вирус</a:t>
                      </a:r>
                      <a:endParaRPr kumimoji="0" lang="sr-Latn-CS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Буркитов лимфом, </a:t>
                      </a:r>
                      <a:r>
                        <a:rPr kumimoji="0" lang="sl-SI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Ходгкинова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l-S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болест,</a:t>
                      </a: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l-S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назофаринкс</a:t>
                      </a: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9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Helicobacter pylori</a:t>
                      </a:r>
                      <a:endParaRPr kumimoji="0" lang="sr-Latn-CS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желудац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Shistosoma haematobium</a:t>
                      </a:r>
                      <a:endParaRPr kumimoji="0" lang="sr-Latn-C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мокраћна бешика</a:t>
                      </a: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Opistirchis viverini</a:t>
                      </a:r>
                      <a:endParaRPr kumimoji="0" lang="sr-Latn-C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јетра</a:t>
                      </a: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761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8229600" cy="1501775"/>
          </a:xfrm>
        </p:spPr>
        <p:txBody>
          <a:bodyPr/>
          <a:lstStyle/>
          <a:p>
            <a:pPr eaLnBrk="1" hangingPunct="1"/>
            <a:r>
              <a:rPr lang="sl-SI" sz="3800" b="1" smtClean="0"/>
              <a:t>Инфективни агенси</a:t>
            </a:r>
            <a:r>
              <a:rPr lang="en-US" sz="3800" b="1" smtClean="0"/>
              <a:t> 2/4</a:t>
            </a:r>
            <a:endParaRPr lang="sr-Latn-CS" sz="3800" b="1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50847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000" smtClean="0"/>
              <a:t>10-15% МТ у вези са инфективним агенсима</a:t>
            </a:r>
          </a:p>
          <a:p>
            <a:pPr eaLnBrk="1" hangingPunct="1">
              <a:lnSpc>
                <a:spcPct val="80000"/>
              </a:lnSpc>
            </a:pPr>
            <a:r>
              <a:rPr lang="sl-SI" sz="2000" smtClean="0"/>
              <a:t>1/3 - ХБВ и ХВЦ 		- рак јетре</a:t>
            </a:r>
          </a:p>
          <a:p>
            <a:pPr eaLnBrk="1" hangingPunct="1">
              <a:lnSpc>
                <a:spcPct val="80000"/>
              </a:lnSpc>
            </a:pPr>
            <a:r>
              <a:rPr lang="sl-SI" sz="2000" smtClean="0"/>
              <a:t>      - ХПВ 			- рак грлића материце</a:t>
            </a:r>
          </a:p>
          <a:p>
            <a:pPr eaLnBrk="1" hangingPunct="1">
              <a:lnSpc>
                <a:spcPct val="80000"/>
              </a:lnSpc>
            </a:pPr>
            <a:r>
              <a:rPr lang="sl-SI" sz="2000" smtClean="0"/>
              <a:t>      - Helicobacter pylori 	- рак желуца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000" smtClean="0"/>
              <a:t>Процена јачине каузалне везе?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000" smtClean="0"/>
              <a:t>Ограничења: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З</a:t>
            </a:r>
            <a:r>
              <a:rPr lang="sl-SI" sz="2000" smtClean="0"/>
              <a:t>аснована на анамнестичким студијама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К</a:t>
            </a:r>
            <a:r>
              <a:rPr lang="sl-SI" sz="2000" smtClean="0"/>
              <a:t>оришћење маркера претходне изложености инфекцији ограничено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Д</a:t>
            </a:r>
            <a:r>
              <a:rPr lang="sl-SI" sz="2000" smtClean="0"/>
              <a:t>оприносећа улога неинфективних фактора ризика?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П</a:t>
            </a:r>
            <a:r>
              <a:rPr lang="sl-SI" sz="2000" smtClean="0"/>
              <a:t>ознавање природне историје МТ оскудно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П</a:t>
            </a:r>
            <a:r>
              <a:rPr lang="sl-SI" sz="2000" smtClean="0"/>
              <a:t>ознавање молекуларних механизама инфективних агенаса у процесу неопластичне трансформације оскудно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К</a:t>
            </a:r>
            <a:r>
              <a:rPr lang="sl-SI" sz="2000" smtClean="0"/>
              <a:t>охортне студије ретке (тешко их извести)</a:t>
            </a:r>
            <a:endParaRPr lang="en-GB" sz="2000" smtClean="0"/>
          </a:p>
        </p:txBody>
      </p:sp>
    </p:spTree>
    <p:extLst>
      <p:ext uri="{BB962C8B-B14F-4D97-AF65-F5344CB8AC3E}">
        <p14:creationId xmlns:p14="http://schemas.microsoft.com/office/powerpoint/2010/main" val="175809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52525"/>
          </a:xfrm>
        </p:spPr>
        <p:txBody>
          <a:bodyPr/>
          <a:lstStyle/>
          <a:p>
            <a:pPr eaLnBrk="1" hangingPunct="1"/>
            <a:r>
              <a:rPr lang="sl-SI" sz="3800" b="1" smtClean="0"/>
              <a:t>Инфективни агенси</a:t>
            </a:r>
            <a:r>
              <a:rPr lang="en-US" sz="3800" b="1" smtClean="0"/>
              <a:t> 3/4</a:t>
            </a:r>
            <a:endParaRPr lang="sr-Latn-CS" sz="3800" b="1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751387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sl-SI" sz="3000" smtClean="0"/>
              <a:t>Два основна механизма деловања онкогених вируса: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b="1" smtClean="0"/>
              <a:t>Д</a:t>
            </a:r>
            <a:r>
              <a:rPr lang="sl-SI" sz="2800" b="1" smtClean="0"/>
              <a:t>иректна онкогенеза</a:t>
            </a:r>
            <a:r>
              <a:rPr lang="sl-SI" sz="2800" smtClean="0"/>
              <a:t> </a:t>
            </a:r>
            <a:br>
              <a:rPr lang="sl-SI" sz="2800" smtClean="0"/>
            </a:br>
            <a:r>
              <a:rPr lang="sl-SI" sz="2800" smtClean="0"/>
              <a:t>(вирус инфицира клон туморске ћелијске популације и перзистира у туморској ћелији)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b="1" smtClean="0"/>
              <a:t>И</a:t>
            </a:r>
            <a:r>
              <a:rPr lang="sl-SI" sz="2800" b="1" smtClean="0"/>
              <a:t>ндиректна онкогенеза</a:t>
            </a:r>
            <a:r>
              <a:rPr lang="sl-SI" sz="2800" smtClean="0"/>
              <a:t> </a:t>
            </a:r>
            <a:br>
              <a:rPr lang="sl-SI" sz="2800" smtClean="0"/>
            </a:br>
            <a:r>
              <a:rPr lang="sl-SI" sz="2800" smtClean="0"/>
              <a:t>(не инфицира обавезно туморску - прогенску ћелију)</a:t>
            </a:r>
            <a:r>
              <a:rPr lang="sr-Cyrl-CS" sz="2800" smtClean="0"/>
              <a:t>,</a:t>
            </a:r>
            <a:r>
              <a:rPr lang="sl-SI" sz="2800" smtClean="0"/>
              <a:t/>
            </a:r>
            <a:br>
              <a:rPr lang="sl-SI" sz="2800" smtClean="0"/>
            </a:br>
            <a:r>
              <a:rPr lang="sl-SI" sz="2800" smtClean="0"/>
              <a:t>има индиректан ефекат на ћелијску или ткивну репликацију или на имуни систем, тј. предиспонира развој тумора</a:t>
            </a:r>
          </a:p>
        </p:txBody>
      </p:sp>
    </p:spTree>
    <p:extLst>
      <p:ext uri="{BB962C8B-B14F-4D97-AF65-F5344CB8AC3E}">
        <p14:creationId xmlns:p14="http://schemas.microsoft.com/office/powerpoint/2010/main" val="134678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854075"/>
          </a:xfrm>
        </p:spPr>
        <p:txBody>
          <a:bodyPr/>
          <a:lstStyle/>
          <a:p>
            <a:pPr eaLnBrk="1" hangingPunct="1"/>
            <a:r>
              <a:rPr lang="sl-SI" sz="3800" b="1" smtClean="0"/>
              <a:t>Инфективни агенси</a:t>
            </a:r>
            <a:r>
              <a:rPr lang="en-US" sz="3800" b="1" smtClean="0"/>
              <a:t> 4/4</a:t>
            </a:r>
            <a:endParaRPr lang="sr-Latn-CS" sz="3800" b="1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5259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sl-SI" sz="2600" b="1" smtClean="0"/>
              <a:t>ХПВ</a:t>
            </a:r>
            <a:r>
              <a:rPr lang="sl-SI" sz="2600" smtClean="0"/>
              <a:t/>
            </a:r>
            <a:br>
              <a:rPr lang="sl-SI" sz="2600" smtClean="0"/>
            </a:br>
            <a:r>
              <a:rPr lang="sl-SI" sz="2600" smtClean="0"/>
              <a:t>Више суптипова различитих по:</a:t>
            </a:r>
            <a:br>
              <a:rPr lang="sl-SI" sz="2600" smtClean="0"/>
            </a:br>
            <a:r>
              <a:rPr lang="sl-SI" sz="2600" smtClean="0"/>
              <a:t>- онкогеном капацитету</a:t>
            </a:r>
            <a:br>
              <a:rPr lang="sl-SI" sz="2600" smtClean="0"/>
            </a:br>
            <a:r>
              <a:rPr lang="sl-SI" sz="2600" smtClean="0"/>
              <a:t>- функционалној способности у процесу неопластичне трансформације</a:t>
            </a:r>
          </a:p>
          <a:p>
            <a:pPr eaLnBrk="1" hangingPunct="1">
              <a:lnSpc>
                <a:spcPct val="80000"/>
              </a:lnSpc>
            </a:pPr>
            <a:r>
              <a:rPr lang="sl-SI" sz="2600" smtClean="0"/>
              <a:t>Ретровирусна канцерогенеза</a:t>
            </a:r>
            <a:r>
              <a:rPr lang="sr-Cyrl-CS" sz="2600" smtClean="0"/>
              <a:t>?</a:t>
            </a:r>
            <a:r>
              <a:rPr lang="sl-SI" sz="2600" smtClean="0"/>
              <a:t/>
            </a:r>
            <a:br>
              <a:rPr lang="sl-SI" sz="2600" smtClean="0"/>
            </a:br>
            <a:r>
              <a:rPr lang="sl-SI" sz="2600" smtClean="0"/>
              <a:t>- активирање целуларних онкогена</a:t>
            </a:r>
            <a:endParaRPr lang="en-GB" sz="2600" smtClean="0"/>
          </a:p>
          <a:p>
            <a:pPr eaLnBrk="1" hangingPunct="1">
              <a:lnSpc>
                <a:spcPct val="80000"/>
              </a:lnSpc>
            </a:pPr>
            <a:r>
              <a:rPr lang="sl-SI" sz="2600" smtClean="0"/>
              <a:t>Х</a:t>
            </a:r>
            <a:r>
              <a:rPr lang="sl-SI" sz="2600" b="1" smtClean="0"/>
              <a:t>Б</a:t>
            </a:r>
            <a:r>
              <a:rPr lang="sl-SI" sz="2600" smtClean="0"/>
              <a:t>В и Х</a:t>
            </a:r>
            <a:r>
              <a:rPr lang="sl-SI" sz="2600" b="1" smtClean="0"/>
              <a:t>Ц</a:t>
            </a:r>
            <a:r>
              <a:rPr lang="sl-SI" sz="2600" smtClean="0"/>
              <a:t>В - хронична инфекција</a:t>
            </a:r>
            <a:r>
              <a:rPr lang="sr-Cyrl-CS" sz="2600" smtClean="0"/>
              <a:t>?</a:t>
            </a:r>
            <a:r>
              <a:rPr lang="sl-SI" sz="2600" smtClean="0"/>
              <a:t/>
            </a:r>
            <a:br>
              <a:rPr lang="sl-SI" sz="2600" smtClean="0"/>
            </a:br>
            <a:r>
              <a:rPr lang="sl-SI" sz="2600" smtClean="0"/>
              <a:t>- селективна пролиферација ћелијске популације са туморогеним фенотипом</a:t>
            </a:r>
          </a:p>
          <a:p>
            <a:pPr eaLnBrk="1" hangingPunct="1">
              <a:lnSpc>
                <a:spcPct val="80000"/>
              </a:lnSpc>
            </a:pPr>
            <a:r>
              <a:rPr lang="sl-SI" sz="2600" b="1" smtClean="0"/>
              <a:t>ХИВ</a:t>
            </a:r>
            <a:r>
              <a:rPr lang="sl-SI" sz="2600" smtClean="0"/>
              <a:t> инфекција</a:t>
            </a:r>
            <a:br>
              <a:rPr lang="sl-SI" sz="2600" smtClean="0"/>
            </a:br>
            <a:r>
              <a:rPr lang="sl-SI" sz="2600" smtClean="0"/>
              <a:t>- оштећење имуног одговора</a:t>
            </a:r>
            <a:endParaRPr lang="sl-SI" sz="2600" smtClean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600" smtClean="0">
                <a:sym typeface="Symbol" pitchFamily="18" charset="2"/>
              </a:rPr>
              <a:t></a:t>
            </a:r>
            <a:r>
              <a:rPr lang="sl-SI" sz="2600" smtClean="0"/>
              <a:t>  За различите вирусе коегзистирају мултипли механизми за развој рака</a:t>
            </a:r>
            <a:endParaRPr lang="en-GB" sz="2600" smtClean="0"/>
          </a:p>
        </p:txBody>
      </p:sp>
    </p:spTree>
    <p:extLst>
      <p:ext uri="{BB962C8B-B14F-4D97-AF65-F5344CB8AC3E}">
        <p14:creationId xmlns:p14="http://schemas.microsoft.com/office/powerpoint/2010/main" val="275747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638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l-SI" sz="4000" b="1" u="sng" smtClean="0"/>
              <a:t>Професија</a:t>
            </a:r>
            <a:r>
              <a:rPr lang="sr-Cyrl-CS" sz="4000" b="1" u="sng" smtClean="0"/>
              <a:t> и МТ</a:t>
            </a:r>
            <a:endParaRPr lang="sr-Latn-CS" sz="4000" b="1" u="sng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844675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sl-SI" sz="2200" smtClean="0"/>
              <a:t>1/3 МТ чине професионални канцерогени (азбест, бензен, ароматски амини и др.)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Професионални канцерогени у вези са 3-4% МТ </a:t>
            </a:r>
          </a:p>
          <a:p>
            <a:pPr eaLnBrk="1" hangingPunct="1">
              <a:lnSpc>
                <a:spcPct val="80000"/>
              </a:lnSpc>
            </a:pPr>
            <a:r>
              <a:rPr lang="sl-SI" sz="2200" smtClean="0"/>
              <a:t>Азбест</a:t>
            </a:r>
            <a:endParaRPr lang="en-US" sz="2200" smtClean="0"/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1960 - професионална изложеност азбесту - мезотелиом плеуре (узрочна повезаност)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2000. 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	</a:t>
            </a:r>
            <a:r>
              <a:rPr lang="sl-SI" sz="2200" smtClean="0"/>
              <a:t>- азбест из грађевинског материјала  - плеур. мезот. </a:t>
            </a:r>
            <a:r>
              <a:rPr lang="en-US" sz="2200" smtClean="0"/>
              <a:t>   	</a:t>
            </a:r>
            <a:r>
              <a:rPr lang="sl-SI" sz="2200" smtClean="0"/>
              <a:t>(RR = 8)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	</a:t>
            </a:r>
            <a:r>
              <a:rPr lang="sl-SI" sz="2200" smtClean="0"/>
              <a:t>- становање у близини рудника и/или индустрије азбеста плеур.</a:t>
            </a:r>
            <a:r>
              <a:rPr lang="en-US" sz="2200" smtClean="0"/>
              <a:t> </a:t>
            </a:r>
            <a:r>
              <a:rPr lang="sl-SI" sz="2200" smtClean="0"/>
              <a:t>мезотелиом (RR = 7)</a:t>
            </a:r>
          </a:p>
          <a:p>
            <a:pPr eaLnBrk="1" hangingPunct="1">
              <a:lnSpc>
                <a:spcPct val="80000"/>
              </a:lnSpc>
            </a:pPr>
            <a:r>
              <a:rPr lang="sl-SI" sz="2200" smtClean="0"/>
              <a:t>"Опасне" индустрије у земљама у развоју</a:t>
            </a:r>
            <a:endParaRPr lang="en-US" sz="2200" smtClean="0"/>
          </a:p>
          <a:p>
            <a:pPr eaLnBrk="1" hangingPunct="1">
              <a:lnSpc>
                <a:spcPct val="80000"/>
              </a:lnSpc>
            </a:pPr>
            <a:r>
              <a:rPr lang="sl-SI" sz="2200" smtClean="0"/>
              <a:t>Професионални канцерогени</a:t>
            </a:r>
            <a:r>
              <a:rPr lang="sr-Cyrl-CS" sz="2200" smtClean="0"/>
              <a:t>?</a:t>
            </a:r>
            <a:endParaRPr lang="sl-SI" sz="2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r-Cyrl-CS" sz="2200" smtClean="0"/>
              <a:t>Б</a:t>
            </a:r>
            <a:r>
              <a:rPr lang="sl-SI" sz="2200" smtClean="0"/>
              <a:t>ензен, бензидин, ароматски амини, пестициди, различити метали, јонизујуће зрачење</a:t>
            </a:r>
            <a:endParaRPr lang="en-GB" sz="2200" smtClean="0"/>
          </a:p>
        </p:txBody>
      </p:sp>
    </p:spTree>
    <p:extLst>
      <p:ext uri="{BB962C8B-B14F-4D97-AF65-F5344CB8AC3E}">
        <p14:creationId xmlns:p14="http://schemas.microsoft.com/office/powerpoint/2010/main" val="373470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647700"/>
          </a:xfrm>
        </p:spPr>
        <p:txBody>
          <a:bodyPr/>
          <a:lstStyle/>
          <a:p>
            <a:pPr eaLnBrk="1" hangingPunct="1"/>
            <a:r>
              <a:rPr lang="sl-SI" sz="3200" b="1" smtClean="0"/>
              <a:t>Јонизујуће и нејонизујуће зрачење</a:t>
            </a:r>
            <a:r>
              <a:rPr lang="sr-Cyrl-CS" sz="3200" b="1" smtClean="0"/>
              <a:t> 1/2</a:t>
            </a:r>
            <a:endParaRPr lang="sr-Latn-CS" sz="3200" b="1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07375" cy="5184775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2200" b="1" smtClean="0"/>
              <a:t>Према извору зрачења: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200" b="1" smtClean="0"/>
              <a:t>1. </a:t>
            </a:r>
            <a:r>
              <a:rPr lang="sr-Cyrl-CS" sz="2200" b="1" smtClean="0"/>
              <a:t>П</a:t>
            </a:r>
            <a:r>
              <a:rPr lang="sl-SI" sz="2200" b="1" smtClean="0"/>
              <a:t>риродно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- годишња доза на нивоу мора 2 милисиверта (200 милирема)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- 80% укупне дозе (50% приписано радону)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200" b="1" smtClean="0"/>
              <a:t>2. </a:t>
            </a:r>
            <a:r>
              <a:rPr lang="sr-Cyrl-CS" sz="2200" b="1" smtClean="0"/>
              <a:t>М</a:t>
            </a:r>
            <a:r>
              <a:rPr lang="sl-SI" sz="2200" b="1" smtClean="0"/>
              <a:t>едицинско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- дијагностичко X зрачење - 0,4 милисиверта (50 милирема)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- професионална изложеност - 0,04 милисиверта (4 милирема)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(радиолози, рудари у рудницима уранијума)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200" b="1" smtClean="0"/>
              <a:t>3. </a:t>
            </a:r>
            <a:r>
              <a:rPr lang="sr-Cyrl-CS" sz="2200" b="1" smtClean="0"/>
              <a:t>Н</a:t>
            </a:r>
            <a:r>
              <a:rPr lang="sl-SI" sz="2200" b="1" smtClean="0"/>
              <a:t>уклеарна енергија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- атомска бомба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- нуклеарне пробе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200" smtClean="0"/>
              <a:t>			</a:t>
            </a:r>
            <a:endParaRPr lang="sl-SI" sz="2200" smtClean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200" smtClean="0">
                <a:sym typeface="Symbol" pitchFamily="18" charset="2"/>
              </a:rPr>
              <a:t></a:t>
            </a:r>
            <a:r>
              <a:rPr lang="sl-SI" sz="2200" smtClean="0"/>
              <a:t> Повезаност МТ са јонизујућим зрачењем постоји</a:t>
            </a:r>
            <a:endParaRPr lang="en-GB" sz="2200" smtClean="0"/>
          </a:p>
        </p:txBody>
      </p:sp>
    </p:spTree>
    <p:extLst>
      <p:ext uri="{BB962C8B-B14F-4D97-AF65-F5344CB8AC3E}">
        <p14:creationId xmlns:p14="http://schemas.microsoft.com/office/powerpoint/2010/main" val="207385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5175"/>
            <a:ext cx="8229600" cy="935038"/>
          </a:xfrm>
        </p:spPr>
        <p:txBody>
          <a:bodyPr/>
          <a:lstStyle/>
          <a:p>
            <a:pPr eaLnBrk="1" hangingPunct="1"/>
            <a:r>
              <a:rPr lang="sl-SI" sz="3200" b="1" smtClean="0"/>
              <a:t>Јонизујуће и нејонизујуће зрачење</a:t>
            </a:r>
            <a:r>
              <a:rPr lang="sr-Cyrl-CS" sz="3200" b="1" smtClean="0"/>
              <a:t> 2/2</a:t>
            </a:r>
            <a:endParaRPr lang="sr-Latn-CS" sz="3200" b="1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200" b="1" smtClean="0"/>
              <a:t>Последице зависе од:</a:t>
            </a:r>
            <a:r>
              <a:rPr lang="sl-SI" sz="2200" smtClean="0"/>
              <a:t>	врсте ткива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				</a:t>
            </a:r>
            <a:r>
              <a:rPr lang="sl-SI" sz="2200" smtClean="0"/>
              <a:t>типа зрачења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				</a:t>
            </a:r>
            <a:r>
              <a:rPr lang="sl-SI" sz="2200" smtClean="0"/>
              <a:t>дозе зрачења</a:t>
            </a:r>
          </a:p>
          <a:p>
            <a:pPr eaLnBrk="1" hangingPunct="1">
              <a:lnSpc>
                <a:spcPct val="80000"/>
              </a:lnSpc>
            </a:pPr>
            <a:r>
              <a:rPr lang="sl-SI" sz="2200" b="1" smtClean="0"/>
              <a:t>Карактеристике: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200" smtClean="0"/>
              <a:t>М</a:t>
            </a:r>
            <a:r>
              <a:rPr lang="sl-SI" sz="2200" smtClean="0"/>
              <a:t>еханизми канцерогеног деловања?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200" smtClean="0"/>
              <a:t>К</a:t>
            </a:r>
            <a:r>
              <a:rPr lang="sl-SI" sz="2200" smtClean="0"/>
              <a:t>анцерогена улога </a:t>
            </a:r>
            <a:r>
              <a:rPr lang="sl-SI" sz="2200" smtClean="0">
                <a:sym typeface="Symbol" pitchFamily="18" charset="2"/>
              </a:rPr>
              <a:t></a:t>
            </a:r>
            <a:r>
              <a:rPr lang="sl-SI" sz="2200" smtClean="0"/>
              <a:t>  честица, протона и неутрона?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200" smtClean="0"/>
              <a:t>О</a:t>
            </a:r>
            <a:r>
              <a:rPr lang="sl-SI" sz="2200" smtClean="0"/>
              <a:t>днос ризика и дозе зрачења (мале дозе)?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200" smtClean="0"/>
              <a:t>Т</a:t>
            </a:r>
            <a:r>
              <a:rPr lang="sl-SI" sz="2200" smtClean="0"/>
              <a:t>ерапијско зрачење: могуће израчунти дозу коју прими поједини орган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200" smtClean="0"/>
              <a:t>Р</a:t>
            </a:r>
            <a:r>
              <a:rPr lang="sl-SI" sz="2200" smtClean="0"/>
              <a:t>еконструкција експозиције у прошлости?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200" smtClean="0"/>
              <a:t>П</a:t>
            </a:r>
            <a:r>
              <a:rPr lang="sl-SI" sz="2200" smtClean="0"/>
              <a:t>родужена изложеност малим дозама зрачења?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200" smtClean="0"/>
              <a:t>И</a:t>
            </a:r>
            <a:r>
              <a:rPr lang="sl-SI" sz="2200" smtClean="0"/>
              <a:t>нтеракција радона и других фактора (пушење)?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→  ризик </a:t>
            </a:r>
            <a:r>
              <a:rPr lang="sr-Cyrl-CS" sz="2000" smtClean="0"/>
              <a:t>рака</a:t>
            </a:r>
            <a:r>
              <a:rPr lang="sl-SI" sz="2000" smtClean="0"/>
              <a:t> плућа</a:t>
            </a:r>
            <a:r>
              <a:rPr lang="sl-SI" sz="2200" smtClean="0"/>
              <a:t> мањи од мултипликативног</a:t>
            </a:r>
            <a:endParaRPr lang="en-GB" sz="2200" smtClean="0"/>
          </a:p>
        </p:txBody>
      </p:sp>
    </p:spTree>
    <p:extLst>
      <p:ext uri="{BB962C8B-B14F-4D97-AF65-F5344CB8AC3E}">
        <p14:creationId xmlns:p14="http://schemas.microsoft.com/office/powerpoint/2010/main" val="209171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92150"/>
            <a:ext cx="8229600" cy="638175"/>
          </a:xfrm>
        </p:spPr>
        <p:txBody>
          <a:bodyPr/>
          <a:lstStyle/>
          <a:p>
            <a:pPr eaLnBrk="1" hangingPunct="1"/>
            <a:r>
              <a:rPr lang="sl-SI" sz="3400" b="1" smtClean="0"/>
              <a:t>Нејонизујуће зрачење</a:t>
            </a:r>
            <a:endParaRPr lang="sr-Latn-CS" sz="3400" b="1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968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000" smtClean="0"/>
              <a:t>а) 5% сунчевог зрачења је УВ</a:t>
            </a:r>
            <a:r>
              <a:rPr lang="en-US" sz="200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900" smtClean="0"/>
              <a:t>	</a:t>
            </a:r>
            <a:r>
              <a:rPr lang="sl-SI" sz="1900" smtClean="0"/>
              <a:t>оштећење ДНК у кожи мерљиво после излагања: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1800" smtClean="0"/>
              <a:t>УВА (315-400 нм)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1800" smtClean="0"/>
              <a:t>УВБ (280-300 нм)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1800" smtClean="0"/>
              <a:t>УВЦ (100-280 нм)</a:t>
            </a:r>
          </a:p>
          <a:p>
            <a:pPr eaLnBrk="1" hangingPunct="1">
              <a:lnSpc>
                <a:spcPct val="80000"/>
              </a:lnSpc>
            </a:pPr>
            <a:r>
              <a:rPr lang="sl-SI" sz="1900" smtClean="0"/>
              <a:t>Сунчева светлост утиче на </a:t>
            </a:r>
            <a:r>
              <a:rPr lang="sr-Cyrl-CS" sz="1900" smtClean="0"/>
              <a:t>преваленцију</a:t>
            </a:r>
            <a:r>
              <a:rPr lang="sl-SI" sz="1900" smtClean="0"/>
              <a:t>:</a:t>
            </a:r>
            <a:br>
              <a:rPr lang="sl-SI" sz="1900" smtClean="0"/>
            </a:br>
            <a:r>
              <a:rPr lang="sl-SI" sz="1900" smtClean="0"/>
              <a:t>- базалиома</a:t>
            </a:r>
            <a:br>
              <a:rPr lang="sl-SI" sz="1900" smtClean="0"/>
            </a:br>
            <a:r>
              <a:rPr lang="sl-SI" sz="1900" smtClean="0"/>
              <a:t>- пламоцелуларног </a:t>
            </a:r>
            <a:r>
              <a:rPr lang="sr-Cyrl-CS" sz="1900" smtClean="0"/>
              <a:t>рака</a:t>
            </a:r>
            <a:r>
              <a:rPr lang="sl-SI" sz="1900" smtClean="0"/>
              <a:t> коже</a:t>
            </a:r>
          </a:p>
          <a:p>
            <a:pPr eaLnBrk="1" hangingPunct="1">
              <a:lnSpc>
                <a:spcPct val="80000"/>
              </a:lnSpc>
            </a:pPr>
            <a:r>
              <a:rPr lang="sr-Cyrl-CS" sz="1900" smtClean="0"/>
              <a:t>В</a:t>
            </a:r>
            <a:r>
              <a:rPr lang="sl-SI" sz="1900" smtClean="0"/>
              <a:t>еза кумулативног излагања сунчевој светлости и:</a:t>
            </a:r>
            <a:br>
              <a:rPr lang="sl-SI" sz="1900" smtClean="0"/>
            </a:br>
            <a:r>
              <a:rPr lang="sl-SI" sz="1900" smtClean="0"/>
              <a:t>- планоцелуларног </a:t>
            </a:r>
            <a:r>
              <a:rPr lang="sr-Cyrl-CS" sz="1900" smtClean="0"/>
              <a:t>рака</a:t>
            </a:r>
            <a:r>
              <a:rPr lang="sl-SI" sz="1900" smtClean="0"/>
              <a:t> коже	</a:t>
            </a:r>
            <a:r>
              <a:rPr lang="en-US" sz="1900" smtClean="0"/>
              <a:t>		</a:t>
            </a:r>
            <a:r>
              <a:rPr lang="sl-SI" sz="1900" smtClean="0"/>
              <a:t>јасна</a:t>
            </a:r>
            <a:br>
              <a:rPr lang="sl-SI" sz="1900" smtClean="0"/>
            </a:br>
            <a:r>
              <a:rPr lang="sl-SI" sz="1900" smtClean="0"/>
              <a:t>- базалиом</a:t>
            </a:r>
            <a:r>
              <a:rPr lang="sr-Cyrl-CS" sz="1900" smtClean="0"/>
              <a:t>а</a:t>
            </a:r>
            <a:r>
              <a:rPr lang="sl-SI" sz="1900" smtClean="0"/>
              <a:t> 			</a:t>
            </a:r>
            <a:r>
              <a:rPr lang="en-US" sz="1900" smtClean="0"/>
              <a:t>		   </a:t>
            </a:r>
            <a:r>
              <a:rPr lang="sl-SI" sz="1900" smtClean="0"/>
              <a:t>?</a:t>
            </a:r>
            <a:br>
              <a:rPr lang="sl-SI" sz="1900" smtClean="0"/>
            </a:br>
            <a:r>
              <a:rPr lang="sl-SI" sz="1900" smtClean="0"/>
              <a:t>- малигног меланома </a:t>
            </a:r>
            <a:r>
              <a:rPr lang="en-US" sz="1900" smtClean="0"/>
              <a:t>  </a:t>
            </a:r>
            <a:r>
              <a:rPr lang="sl-SI" sz="1900" smtClean="0"/>
              <a:t>? (изложеност + генетска предиспозиција)</a:t>
            </a:r>
          </a:p>
          <a:p>
            <a:pPr eaLnBrk="1" hangingPunct="1">
              <a:lnSpc>
                <a:spcPct val="80000"/>
              </a:lnSpc>
            </a:pPr>
            <a:r>
              <a:rPr lang="sl-SI" sz="1900" smtClean="0"/>
              <a:t>УВ зрачење изазива имуносупресију </a:t>
            </a:r>
            <a:br>
              <a:rPr lang="sl-SI" sz="1900" smtClean="0"/>
            </a:br>
            <a:r>
              <a:rPr lang="sl-SI" sz="1900" smtClean="0"/>
              <a:t>- Не-Hodgkin лимфом</a:t>
            </a:r>
            <a:br>
              <a:rPr lang="sl-SI" sz="1900" smtClean="0"/>
            </a:br>
            <a:endParaRPr lang="sl-SI" sz="19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900" smtClean="0"/>
              <a:t>б) Електромагнетна поља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900" smtClean="0"/>
              <a:t>	</a:t>
            </a:r>
            <a:r>
              <a:rPr lang="sl-SI" sz="1900" smtClean="0"/>
              <a:t>Канцерогени ефекат?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900" smtClean="0"/>
              <a:t>	</a:t>
            </a:r>
            <a:r>
              <a:rPr lang="sl-SI" sz="1900" smtClean="0"/>
              <a:t>- утврдити дозу излагања?</a:t>
            </a:r>
            <a:endParaRPr lang="en-GB" sz="1900" smtClean="0"/>
          </a:p>
        </p:txBody>
      </p:sp>
    </p:spTree>
    <p:extLst>
      <p:ext uri="{BB962C8B-B14F-4D97-AF65-F5344CB8AC3E}">
        <p14:creationId xmlns:p14="http://schemas.microsoft.com/office/powerpoint/2010/main" val="63058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5175"/>
            <a:ext cx="8229600" cy="1079500"/>
          </a:xfrm>
        </p:spPr>
        <p:txBody>
          <a:bodyPr/>
          <a:lstStyle/>
          <a:p>
            <a:pPr eaLnBrk="1" hangingPunct="1"/>
            <a:r>
              <a:rPr lang="sl-SI" sz="3400" b="1" u="sng" smtClean="0"/>
              <a:t>Аерозагађења</a:t>
            </a:r>
            <a:endParaRPr lang="sr-Latn-CS" sz="3400" u="sng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000" smtClean="0"/>
              <a:t>1% МТ у вези са загађењем ваздуха, воде и земљишта</a:t>
            </a:r>
            <a:endParaRPr lang="en-U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z="2000" smtClean="0"/>
          </a:p>
          <a:p>
            <a:pPr eaLnBrk="1" hangingPunct="1">
              <a:lnSpc>
                <a:spcPct val="80000"/>
              </a:lnSpc>
            </a:pPr>
            <a:r>
              <a:rPr lang="sl-SI" sz="2000" smtClean="0"/>
              <a:t>As у води значајан ризик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П</a:t>
            </a:r>
            <a:r>
              <a:rPr lang="sl-SI" sz="2000" smtClean="0"/>
              <a:t>родукти сагоревања фосилних горива </a:t>
            </a:r>
            <a:br>
              <a:rPr lang="sl-SI" sz="2000" smtClean="0"/>
            </a:br>
            <a:r>
              <a:rPr lang="sl-SI" sz="2000" smtClean="0"/>
              <a:t>→ рак плућа </a:t>
            </a:r>
            <a:br>
              <a:rPr lang="sl-SI" sz="2000" smtClean="0"/>
            </a:br>
            <a:endParaRPr lang="sl-SI" sz="2000" smtClean="0"/>
          </a:p>
          <a:p>
            <a:pPr eaLnBrk="1" hangingPunct="1">
              <a:lnSpc>
                <a:spcPct val="80000"/>
              </a:lnSpc>
            </a:pPr>
            <a:r>
              <a:rPr lang="sl-SI" sz="2000" smtClean="0"/>
              <a:t>РАДОН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2000" smtClean="0"/>
              <a:t>- племенити гас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- </a:t>
            </a:r>
            <a:r>
              <a:rPr lang="sl-SI" sz="2000" smtClean="0"/>
              <a:t>изотопи R222 и R220 у спољашњој средини</a:t>
            </a:r>
            <a:r>
              <a:rPr lang="en-US" sz="2000" smtClean="0"/>
              <a:t> </a:t>
            </a:r>
            <a:r>
              <a:rPr lang="sl-SI" sz="2000" smtClean="0"/>
              <a:t>(у земљишту,</a:t>
            </a:r>
            <a:r>
              <a:rPr lang="en-US" sz="2000" smtClean="0"/>
              <a:t>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2000" smtClean="0"/>
              <a:t>подземним водама и грађевинском материјалу)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2000" smtClean="0"/>
              <a:t>- дезинтеграцијом настају распадни продукти</a:t>
            </a:r>
            <a:endParaRPr lang="en-US" sz="20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2000" smtClean="0"/>
              <a:t>- канцерогени ефекти на животињама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2000" smtClean="0"/>
              <a:t>- поузданост мерења изложености?</a:t>
            </a:r>
          </a:p>
        </p:txBody>
      </p:sp>
    </p:spTree>
    <p:extLst>
      <p:ext uri="{BB962C8B-B14F-4D97-AF65-F5344CB8AC3E}">
        <p14:creationId xmlns:p14="http://schemas.microsoft.com/office/powerpoint/2010/main" val="84627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sz="3800" b="1" smtClean="0"/>
              <a:t>ФАКТОРИ РИЗИКА</a:t>
            </a:r>
            <a:endParaRPr lang="en-US" sz="3800" b="1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7588"/>
            <a:ext cx="8229600" cy="42370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l-SI" sz="2600" smtClean="0"/>
              <a:t>Најзначајнији појединачни средински ф.р. за МТ: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000" smtClean="0"/>
              <a:t>пушење (30% </a:t>
            </a:r>
            <a:r>
              <a:rPr lang="sr-Cyrl-CS" sz="2000" smtClean="0"/>
              <a:t>учешће</a:t>
            </a:r>
            <a:r>
              <a:rPr lang="sl-SI" sz="2000" smtClean="0"/>
              <a:t> у етиологији)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000" smtClean="0"/>
              <a:t>чиниоци исхране (скуп фактора) - 35%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000" smtClean="0"/>
              <a:t>инфекције (10%)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000" smtClean="0"/>
              <a:t>репродуктивно и сексуално понашање (7%)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000" smtClean="0"/>
              <a:t>занимање (4%)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000" smtClean="0"/>
              <a:t>алкохол (3%)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000" smtClean="0"/>
              <a:t>геофизички фактори, јонизујуће и нејонизујуће зрачење (3%)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000" smtClean="0"/>
              <a:t>аерозагађења (2%)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000" smtClean="0"/>
              <a:t>јатрогени чиниоци (1%)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000" smtClean="0"/>
              <a:t>адитиви у храни (</a:t>
            </a:r>
            <a:r>
              <a:rPr lang="en-US" sz="2000" smtClean="0"/>
              <a:t>&lt;</a:t>
            </a:r>
            <a:r>
              <a:rPr lang="sl-SI" sz="2000" smtClean="0"/>
              <a:t>1%)</a:t>
            </a: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181931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92150"/>
            <a:ext cx="8229600" cy="5667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l-SI" sz="3400" b="1" u="sng" smtClean="0"/>
              <a:t>Генетски фактори</a:t>
            </a:r>
            <a:endParaRPr lang="sr-Latn-CS" sz="3400" b="1" u="sng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353425" cy="5040312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1800" b="1" smtClean="0"/>
              <a:t>Генетски маркери са канцерогеним и другим биолошким ефектима?</a:t>
            </a:r>
            <a:endParaRPr lang="sr-Cyrl-CS" sz="1800" b="1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r-Cyrl-CS" sz="1800" b="1" smtClean="0"/>
              <a:t>Маркери чија се улога евалуира:</a:t>
            </a:r>
            <a:endParaRPr lang="sl-SI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900" b="1" smtClean="0"/>
              <a:t>	</a:t>
            </a:r>
            <a:r>
              <a:rPr lang="sl-SI" sz="1900" b="1" smtClean="0"/>
              <a:t>- маркери који одражавају лезије у герминативним ћелијама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900" b="1" smtClean="0"/>
              <a:t>	</a:t>
            </a:r>
            <a:r>
              <a:rPr lang="sl-SI" sz="1900" b="1" smtClean="0"/>
              <a:t>- маркери раних биолошких ефеката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900" b="1" smtClean="0"/>
              <a:t>	</a:t>
            </a:r>
            <a:r>
              <a:rPr lang="sl-SI" sz="1900" b="1" smtClean="0"/>
              <a:t>- маркери генетске осетљивости</a:t>
            </a:r>
            <a:r>
              <a:rPr lang="sl-SI" sz="1900" b="1" i="1" smtClean="0"/>
              <a:t> </a:t>
            </a:r>
            <a:endParaRPr lang="sr-Cyrl-CS" sz="1900" b="1" i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2000" b="1" i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000" b="1" i="1" smtClean="0"/>
              <a:t>ПРИМЕРИ</a:t>
            </a:r>
            <a:endParaRPr lang="sl-SI" sz="2000" b="1" smtClean="0"/>
          </a:p>
          <a:p>
            <a:pPr eaLnBrk="1" hangingPunct="1">
              <a:lnSpc>
                <a:spcPct val="80000"/>
              </a:lnSpc>
            </a:pPr>
            <a:r>
              <a:rPr lang="sl-SI" sz="1900" b="1" smtClean="0"/>
              <a:t>Тумор супресорни ген ТП53?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1900" b="1" smtClean="0"/>
              <a:t>      </a:t>
            </a:r>
            <a:r>
              <a:rPr lang="sl-SI" sz="1900" b="1" smtClean="0"/>
              <a:t>- инхибира канцерогенезу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1900" b="1" smtClean="0"/>
              <a:t>      </a:t>
            </a:r>
            <a:r>
              <a:rPr lang="sl-SI" sz="1900" b="1" smtClean="0"/>
              <a:t>- код оболелих од рака често мутира (промоција канцерогенезе)</a:t>
            </a:r>
          </a:p>
          <a:p>
            <a:pPr eaLnBrk="1" hangingPunct="1">
              <a:lnSpc>
                <a:spcPct val="80000"/>
              </a:lnSpc>
            </a:pPr>
            <a:r>
              <a:rPr lang="sl-SI" sz="1900" b="1" smtClean="0"/>
              <a:t>База података са мутацијама соматских и герминативних ћелија</a:t>
            </a:r>
            <a:endParaRPr lang="sr-Cyrl-CS" sz="1900" b="1" smtClean="0"/>
          </a:p>
          <a:p>
            <a:pPr eaLnBrk="1" hangingPunct="1">
              <a:lnSpc>
                <a:spcPct val="80000"/>
              </a:lnSpc>
            </a:pPr>
            <a:r>
              <a:rPr lang="sr-Cyrl-CS" sz="1900" b="1" smtClean="0"/>
              <a:t>Р</a:t>
            </a:r>
            <a:r>
              <a:rPr lang="sl-SI" sz="1900" b="1" smtClean="0"/>
              <a:t>азличити тумори показују разлику у:   преваленцији</a:t>
            </a:r>
            <a:r>
              <a:rPr lang="sr-Cyrl-CS" sz="1900" b="1" smtClean="0"/>
              <a:t> </a:t>
            </a:r>
            <a:r>
              <a:rPr lang="sl-SI" sz="1900" b="1" smtClean="0"/>
              <a:t>мутација,</a:t>
            </a:r>
            <a:r>
              <a:rPr lang="sr-Cyrl-CS" sz="1900" b="1" smtClean="0"/>
              <a:t> </a:t>
            </a:r>
            <a:r>
              <a:rPr lang="sl-SI" sz="1900" b="1" smtClean="0"/>
              <a:t>типу мутација</a:t>
            </a:r>
            <a:endParaRPr lang="sr-Cyrl-CS" sz="1900" b="1" smtClean="0"/>
          </a:p>
          <a:p>
            <a:pPr eaLnBrk="1" hangingPunct="1">
              <a:lnSpc>
                <a:spcPct val="80000"/>
              </a:lnSpc>
            </a:pPr>
            <a:r>
              <a:rPr lang="sr-Cyrl-CS" sz="1900" b="1" smtClean="0"/>
              <a:t>И</a:t>
            </a:r>
            <a:r>
              <a:rPr lang="sl-SI" sz="1900" b="1" smtClean="0"/>
              <a:t>сти тип тумора - различити делови света:</a:t>
            </a:r>
            <a:r>
              <a:rPr lang="sr-Cyrl-CS" sz="1900" b="1" smtClean="0"/>
              <a:t> </a:t>
            </a:r>
            <a:r>
              <a:rPr lang="sl-SI" sz="1900" b="1" smtClean="0"/>
              <a:t>различит спектар ТП53 мутација (различита етиопатогенеза?)</a:t>
            </a:r>
            <a:endParaRPr lang="en-GB" sz="1900" b="1" smtClean="0"/>
          </a:p>
        </p:txBody>
      </p:sp>
    </p:spTree>
    <p:extLst>
      <p:ext uri="{BB962C8B-B14F-4D97-AF65-F5344CB8AC3E}">
        <p14:creationId xmlns:p14="http://schemas.microsoft.com/office/powerpoint/2010/main" val="144980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8229600" cy="1143000"/>
          </a:xfrm>
        </p:spPr>
        <p:txBody>
          <a:bodyPr/>
          <a:lstStyle/>
          <a:p>
            <a:pPr eaLnBrk="1" hangingPunct="1"/>
            <a:r>
              <a:rPr lang="sl-SI" sz="3400" b="1" smtClean="0"/>
              <a:t>ПРЕВЕНЦИЈА </a:t>
            </a:r>
            <a:r>
              <a:rPr lang="sr-Cyrl-CS" sz="3400" b="1" smtClean="0"/>
              <a:t>малигних тумора</a:t>
            </a:r>
            <a:endParaRPr lang="sr-Latn-CS" sz="3400" b="1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229600" cy="4968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200" smtClean="0"/>
              <a:t>Програми за борбу против рака</a:t>
            </a:r>
          </a:p>
          <a:p>
            <a:pPr eaLnBrk="1" hangingPunct="1">
              <a:lnSpc>
                <a:spcPct val="80000"/>
              </a:lnSpc>
            </a:pPr>
            <a:r>
              <a:rPr lang="sl-SI" sz="2200" smtClean="0"/>
              <a:t>Део програма усмерен на снижавање учесталости (</a:t>
            </a:r>
            <a:r>
              <a:rPr lang="sr-Cyrl-CS" sz="2200" smtClean="0"/>
              <a:t>инциденције и преваленције</a:t>
            </a:r>
            <a:r>
              <a:rPr lang="sl-SI" sz="2200" smtClean="0"/>
              <a:t>) МТ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	</a:t>
            </a:r>
            <a:r>
              <a:rPr lang="sl-SI" sz="2200" smtClean="0"/>
              <a:t>- кључна компонента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	</a:t>
            </a:r>
            <a:r>
              <a:rPr lang="sl-SI" sz="2200" smtClean="0"/>
              <a:t>- најисплативија дугорочна стратегија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200" b="1" smtClean="0"/>
              <a:t>70-их год. Дол и Пето</a:t>
            </a:r>
            <a:r>
              <a:rPr lang="sl-SI" sz="22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sl-SI" sz="2200" b="1" smtClean="0"/>
              <a:t>Превентабилност МТ могућа: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1. </a:t>
            </a:r>
            <a:r>
              <a:rPr lang="sr-Cyrl-CS" sz="2200" smtClean="0"/>
              <a:t>Р</a:t>
            </a:r>
            <a:r>
              <a:rPr lang="sl-SI" sz="2200" smtClean="0"/>
              <a:t>азлике у учесталости појединих МТ у различитим деловима света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2. </a:t>
            </a:r>
            <a:r>
              <a:rPr lang="sr-Cyrl-CS" sz="2200" smtClean="0"/>
              <a:t>Р</a:t>
            </a:r>
            <a:r>
              <a:rPr lang="sl-SI" sz="2200" smtClean="0"/>
              <a:t>азлике у </a:t>
            </a:r>
            <a:r>
              <a:rPr lang="sr-Cyrl-CS" sz="2200" smtClean="0"/>
              <a:t>инциденцији</a:t>
            </a:r>
            <a:r>
              <a:rPr lang="sl-SI" sz="2200" smtClean="0"/>
              <a:t> у досељеника и становника земаља из којих потичу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3. </a:t>
            </a:r>
            <a:r>
              <a:rPr lang="sr-Cyrl-CS" sz="2200" smtClean="0"/>
              <a:t>И</a:t>
            </a:r>
            <a:r>
              <a:rPr lang="sl-SI" sz="2200" smtClean="0"/>
              <a:t>змене учесталости појединих врста МТ у истом становништву током времена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</a:t>
            </a:r>
            <a:r>
              <a:rPr lang="sl-SI" sz="2200" smtClean="0"/>
              <a:t>4. </a:t>
            </a:r>
            <a:r>
              <a:rPr lang="sr-Cyrl-CS" sz="2200" smtClean="0"/>
              <a:t>П</a:t>
            </a:r>
            <a:r>
              <a:rPr lang="sl-SI" sz="2200" smtClean="0"/>
              <a:t>ад оболевања од појединих МТ после уклањања њихових</a:t>
            </a:r>
            <a:r>
              <a:rPr lang="en-US" sz="2200" smtClean="0"/>
              <a:t> </a:t>
            </a:r>
            <a:r>
              <a:rPr lang="sl-SI" sz="2200" smtClean="0"/>
              <a:t>познатих </a:t>
            </a:r>
            <a:r>
              <a:rPr lang="sr-Cyrl-CS" sz="2200" smtClean="0"/>
              <a:t>фактора ризика</a:t>
            </a:r>
            <a:endParaRPr lang="en-GB" sz="2200" smtClean="0"/>
          </a:p>
        </p:txBody>
      </p:sp>
    </p:spTree>
    <p:extLst>
      <p:ext uri="{BB962C8B-B14F-4D97-AF65-F5344CB8AC3E}">
        <p14:creationId xmlns:p14="http://schemas.microsoft.com/office/powerpoint/2010/main" val="4721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pPr eaLnBrk="1" hangingPunct="1"/>
            <a:r>
              <a:rPr lang="sl-SI" sz="3500" b="1" smtClean="0"/>
              <a:t>Примарна превенција</a:t>
            </a:r>
            <a:r>
              <a:rPr lang="sr-Cyrl-CS" sz="3500" b="1" smtClean="0"/>
              <a:t> МТ</a:t>
            </a:r>
            <a:endParaRPr lang="sr-Latn-CS" sz="3500" b="1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5259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sr-Cyrl-CS" sz="3100" smtClean="0"/>
              <a:t>М</a:t>
            </a:r>
            <a:r>
              <a:rPr lang="sl-SI" sz="3100" smtClean="0"/>
              <a:t>ере и поступци пре појаве рака (да до настанка МТ не дође)</a:t>
            </a:r>
          </a:p>
          <a:p>
            <a:pPr eaLnBrk="1" hangingPunct="1"/>
            <a:r>
              <a:rPr lang="sl-SI" sz="3100" smtClean="0"/>
              <a:t>Циљ: смањење </a:t>
            </a:r>
            <a:r>
              <a:rPr lang="sr-Cyrl-CS" sz="3100" smtClean="0"/>
              <a:t>инциденције</a:t>
            </a:r>
            <a:r>
              <a:rPr lang="sl-SI" sz="3100" smtClean="0"/>
              <a:t> МТ</a:t>
            </a:r>
          </a:p>
          <a:p>
            <a:pPr eaLnBrk="1" hangingPunct="1"/>
            <a:r>
              <a:rPr lang="sl-SI" sz="3100" smtClean="0"/>
              <a:t>Како?</a:t>
            </a:r>
            <a:br>
              <a:rPr lang="sl-SI" sz="3100" smtClean="0"/>
            </a:br>
            <a:r>
              <a:rPr lang="sl-SI" sz="3100" smtClean="0"/>
              <a:t>- </a:t>
            </a:r>
            <a:r>
              <a:rPr lang="sr-Cyrl-CS" sz="3100" smtClean="0"/>
              <a:t>Е</a:t>
            </a:r>
            <a:r>
              <a:rPr lang="sl-SI" sz="3100" smtClean="0"/>
              <a:t>лиминисање познатих ф.р. из животне средине</a:t>
            </a:r>
            <a:br>
              <a:rPr lang="sl-SI" sz="3100" smtClean="0"/>
            </a:br>
            <a:r>
              <a:rPr lang="sl-SI" sz="3100" smtClean="0"/>
              <a:t>- </a:t>
            </a:r>
            <a:r>
              <a:rPr lang="sr-Cyrl-CS" sz="3100" smtClean="0"/>
              <a:t>С</a:t>
            </a:r>
            <a:r>
              <a:rPr lang="sl-SI" sz="3100" smtClean="0"/>
              <a:t>мањење степена изложености ф.р.</a:t>
            </a:r>
            <a:br>
              <a:rPr lang="sl-SI" sz="3100" smtClean="0"/>
            </a:br>
            <a:r>
              <a:rPr lang="sl-SI" sz="3100" smtClean="0"/>
              <a:t>- </a:t>
            </a:r>
            <a:r>
              <a:rPr lang="sr-Cyrl-CS" sz="3100" smtClean="0"/>
              <a:t>С</a:t>
            </a:r>
            <a:r>
              <a:rPr lang="sl-SI" sz="3100" smtClean="0"/>
              <a:t>мањење индивидуалне осетљивости на ефекте њиховог дејства</a:t>
            </a:r>
            <a:endParaRPr lang="sl-SI" sz="3100" b="1" u="sng" smtClean="0"/>
          </a:p>
        </p:txBody>
      </p:sp>
    </p:spTree>
    <p:extLst>
      <p:ext uri="{BB962C8B-B14F-4D97-AF65-F5344CB8AC3E}">
        <p14:creationId xmlns:p14="http://schemas.microsoft.com/office/powerpoint/2010/main" val="311653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sz="3500" b="1" u="sng" smtClean="0"/>
              <a:t>Превенција пушења</a:t>
            </a:r>
            <a:endParaRPr lang="sr-Latn-CS" sz="3500" u="sng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l-SI" sz="2200" b="1" smtClean="0"/>
              <a:t>Пушење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1900" smtClean="0"/>
              <a:t>највећи појединачни узрок превремених смртних исхода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1900" smtClean="0"/>
              <a:t>превенција могућа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1900" smtClean="0"/>
              <a:t>најзначајнији познати канцероген</a:t>
            </a:r>
            <a:endParaRPr lang="sl-SI" sz="2200" smtClean="0"/>
          </a:p>
          <a:p>
            <a:pPr eaLnBrk="1" hangingPunct="1">
              <a:lnSpc>
                <a:spcPct val="90000"/>
              </a:lnSpc>
            </a:pPr>
            <a:r>
              <a:rPr lang="sl-SI" sz="2400" b="1" smtClean="0"/>
              <a:t>Мера спречавања појаве МТ</a:t>
            </a:r>
            <a:r>
              <a:rPr lang="sl-SI" sz="2400" smtClean="0"/>
              <a:t> 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</a:pPr>
            <a:r>
              <a:rPr lang="sl-SI" sz="2200" smtClean="0"/>
              <a:t>смањивање потрошње дувана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200" smtClean="0"/>
              <a:t>елиминацијом дувана учесталост МТ смањује се за 1/3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200" smtClean="0"/>
              <a:t>приоритет у програмима за спречавање и сузбијање МТ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200" smtClean="0"/>
              <a:t>2000. г.	- 1,3 милијарде пушача</a:t>
            </a:r>
            <a:br>
              <a:rPr lang="sl-SI" sz="2200" smtClean="0"/>
            </a:br>
            <a:r>
              <a:rPr lang="sl-SI" sz="2200" smtClean="0"/>
              <a:t>2025. г.	- 1,7 милијарди пушача</a:t>
            </a:r>
          </a:p>
          <a:p>
            <a:pPr lvl="1" eaLnBrk="1" hangingPunct="1">
              <a:lnSpc>
                <a:spcPct val="90000"/>
              </a:lnSpc>
            </a:pPr>
            <a:r>
              <a:rPr lang="sl-SI" sz="2200" smtClean="0"/>
              <a:t>све већи број жена пушача (</a:t>
            </a:r>
            <a:r>
              <a:rPr lang="sr-Cyrl-CS" sz="2100" smtClean="0"/>
              <a:t>рак</a:t>
            </a:r>
            <a:r>
              <a:rPr lang="sl-SI" sz="2200" smtClean="0"/>
              <a:t> плућа)</a:t>
            </a:r>
            <a:endParaRPr lang="sr-Latn-CS" sz="1900" smtClean="0"/>
          </a:p>
        </p:txBody>
      </p:sp>
    </p:spTree>
    <p:extLst>
      <p:ext uri="{BB962C8B-B14F-4D97-AF65-F5344CB8AC3E}">
        <p14:creationId xmlns:p14="http://schemas.microsoft.com/office/powerpoint/2010/main" val="132320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sl-SI" sz="3200" smtClean="0"/>
              <a:t>Начини за ефикасну борбу против пушења</a:t>
            </a:r>
            <a:endParaRPr lang="sr-Latn-CS" sz="320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161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600" b="1" smtClean="0"/>
              <a:t>Свеобухватни програми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smtClean="0"/>
              <a:t>- производњу дувана заменити алтернативним културама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smtClean="0"/>
              <a:t>- забранити рекламирање цигарета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smtClean="0"/>
              <a:t>- упозорење на паклици цигарета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smtClean="0"/>
              <a:t>- ограничавање пушења на јавним местима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smtClean="0"/>
              <a:t>- високе пореске таксе на дуван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smtClean="0"/>
              <a:t>- ефективни едукативни програми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smtClean="0"/>
              <a:t>- програми за одвикавање од пушења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smtClean="0"/>
              <a:t>(смањена </a:t>
            </a:r>
            <a:r>
              <a:rPr lang="sr-Cyrl-CS" sz="2400" smtClean="0"/>
              <a:t>инциденција</a:t>
            </a:r>
            <a:r>
              <a:rPr lang="sl-SI" sz="2400" smtClean="0"/>
              <a:t> </a:t>
            </a:r>
            <a:r>
              <a:rPr lang="sr-Cyrl-CS" sz="2400" smtClean="0"/>
              <a:t>МТ</a:t>
            </a:r>
            <a:r>
              <a:rPr lang="sl-SI" sz="2400" smtClean="0"/>
              <a:t> повезаних са пушењем - рак плућа)</a:t>
            </a:r>
          </a:p>
        </p:txBody>
      </p:sp>
    </p:spTree>
    <p:extLst>
      <p:ext uri="{BB962C8B-B14F-4D97-AF65-F5344CB8AC3E}">
        <p14:creationId xmlns:p14="http://schemas.microsoft.com/office/powerpoint/2010/main" val="147536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eaLnBrk="1" hangingPunct="1"/>
            <a:r>
              <a:rPr lang="sl-SI" sz="3400" smtClean="0"/>
              <a:t>Програми за борбу против пушења</a:t>
            </a:r>
            <a:endParaRPr lang="sr-Latn-CS" sz="340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48974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400" b="1" u="sng" smtClean="0"/>
              <a:t>Циљеви</a:t>
            </a:r>
            <a:r>
              <a:rPr lang="sl-SI" sz="2400" b="1" smtClean="0"/>
              <a:t>:</a:t>
            </a:r>
            <a:r>
              <a:rPr lang="sl-SI" sz="2400" smtClean="0"/>
              <a:t>  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смањење И МТ проузрокованих пушењем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(1/3 МТ повезана са пушењем)</a:t>
            </a:r>
            <a:endParaRPr lang="en-US" sz="2200" smtClean="0"/>
          </a:p>
          <a:p>
            <a:pPr eaLnBrk="1" hangingPunct="1">
              <a:lnSpc>
                <a:spcPct val="80000"/>
              </a:lnSpc>
            </a:pPr>
            <a:r>
              <a:rPr lang="sl-SI" sz="2400" b="1" u="sng" smtClean="0"/>
              <a:t>Мере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смањивање броја нових пушача међу младима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повећање броја особа које су престале да пуше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едуковање ученика о штетном утицају пушења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информисање пушача и непушача о ризику које пушење носи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информисање пушача о користима од престанка пушења и начину одвикавања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подршка и помоћ пушачима који желе да престану да </a:t>
            </a:r>
            <a:r>
              <a:rPr lang="en-US" sz="2200" smtClean="0"/>
              <a:t>	</a:t>
            </a:r>
            <a:r>
              <a:rPr lang="sl-SI" sz="2200" smtClean="0"/>
              <a:t>пуше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обезбеђивање окружења без дувана</a:t>
            </a:r>
            <a:endParaRPr lang="sr-Latn-CS" sz="2200" smtClean="0"/>
          </a:p>
        </p:txBody>
      </p:sp>
    </p:spTree>
    <p:extLst>
      <p:ext uri="{BB962C8B-B14F-4D97-AF65-F5344CB8AC3E}">
        <p14:creationId xmlns:p14="http://schemas.microsoft.com/office/powerpoint/2010/main" val="59219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8229600" cy="1143000"/>
          </a:xfrm>
        </p:spPr>
        <p:txBody>
          <a:bodyPr/>
          <a:lstStyle/>
          <a:p>
            <a:pPr eaLnBrk="1" hangingPunct="1"/>
            <a:r>
              <a:rPr lang="sl-SI" sz="3400" b="1" smtClean="0"/>
              <a:t>Евалуација успешности програма</a:t>
            </a:r>
            <a:endParaRPr lang="sr-Latn-CS" sz="3400" b="1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l-SI" sz="2800" smtClean="0"/>
              <a:t>Евалуација успешности програма у </a:t>
            </a:r>
            <a:r>
              <a:rPr lang="sl-SI" sz="2800" u="sng" smtClean="0"/>
              <a:t>кратком</a:t>
            </a:r>
            <a:r>
              <a:rPr lang="sl-SI" sz="2800" smtClean="0"/>
              <a:t> периоду: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</a:t>
            </a:r>
            <a:r>
              <a:rPr lang="sl-SI" sz="2400" smtClean="0"/>
              <a:t>- подаци о броју пушача међу адолесцентима и одраслима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</a:t>
            </a:r>
            <a:r>
              <a:rPr lang="sl-SI" sz="2400" smtClean="0"/>
              <a:t>- едукативни програми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</a:t>
            </a:r>
            <a:r>
              <a:rPr lang="sl-SI" sz="2400" smtClean="0"/>
              <a:t>- доступност писаних информација о пушењу</a:t>
            </a:r>
          </a:p>
          <a:p>
            <a:pPr eaLnBrk="1" hangingPunct="1">
              <a:lnSpc>
                <a:spcPct val="90000"/>
              </a:lnSpc>
            </a:pPr>
            <a:r>
              <a:rPr lang="sl-SI" sz="2800" smtClean="0"/>
              <a:t>Евалуација успешности програма у </a:t>
            </a:r>
            <a:r>
              <a:rPr lang="sl-SI" sz="2800" u="sng" smtClean="0"/>
              <a:t>дужем</a:t>
            </a:r>
            <a:r>
              <a:rPr lang="sl-SI" sz="2800" smtClean="0"/>
              <a:t> периоду: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</a:t>
            </a:r>
            <a:r>
              <a:rPr lang="sl-SI" sz="2400" smtClean="0"/>
              <a:t>- снижавање Мт у популацији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</a:t>
            </a:r>
            <a:r>
              <a:rPr lang="sl-SI" sz="2400" smtClean="0"/>
              <a:t>(резултат смањења умирања од МТ условљених пушењем)</a:t>
            </a:r>
            <a:endParaRPr lang="en-GB" sz="2400" smtClean="0"/>
          </a:p>
        </p:txBody>
      </p:sp>
    </p:spTree>
    <p:extLst>
      <p:ext uri="{BB962C8B-B14F-4D97-AF65-F5344CB8AC3E}">
        <p14:creationId xmlns:p14="http://schemas.microsoft.com/office/powerpoint/2010/main" val="168919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sz="3200" b="1" u="sng" smtClean="0"/>
              <a:t>Адекватна исхрана и физичка активност</a:t>
            </a:r>
            <a:endParaRPr lang="sr-Latn-CS" sz="3200" b="1" u="sng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l-SI" smtClean="0"/>
              <a:t>Неки састојци хране:</a:t>
            </a:r>
          </a:p>
          <a:p>
            <a:pPr eaLnBrk="1" hangingPunct="1">
              <a:buFontTx/>
              <a:buNone/>
            </a:pPr>
            <a:r>
              <a:rPr lang="en-US" smtClean="0"/>
              <a:t>	</a:t>
            </a:r>
            <a:r>
              <a:rPr lang="sl-SI" smtClean="0"/>
              <a:t>- фактори ризика за МТ</a:t>
            </a:r>
          </a:p>
          <a:p>
            <a:pPr eaLnBrk="1" hangingPunct="1">
              <a:buFontTx/>
              <a:buNone/>
            </a:pPr>
            <a:r>
              <a:rPr lang="en-US" smtClean="0"/>
              <a:t>	</a:t>
            </a:r>
            <a:r>
              <a:rPr lang="sl-SI" smtClean="0"/>
              <a:t>- протективни ефекат</a:t>
            </a:r>
          </a:p>
          <a:p>
            <a:pPr eaLnBrk="1" hangingPunct="1"/>
            <a:r>
              <a:rPr lang="sl-SI" smtClean="0"/>
              <a:t>1/3 МТ у вези са храном</a:t>
            </a:r>
            <a:br>
              <a:rPr lang="sl-SI" smtClean="0"/>
            </a:br>
            <a:r>
              <a:rPr lang="sl-SI" smtClean="0"/>
              <a:t>(веза није чврста као пушење - рак)</a:t>
            </a:r>
          </a:p>
          <a:p>
            <a:pPr eaLnBrk="1" hangingPunct="1"/>
            <a:r>
              <a:rPr lang="sl-SI" smtClean="0"/>
              <a:t>промене начина исхране</a:t>
            </a:r>
            <a:br>
              <a:rPr lang="sl-SI" smtClean="0"/>
            </a:br>
            <a:r>
              <a:rPr lang="sl-SI" smtClean="0"/>
              <a:t>(превенција хроничних болести - КВ и МТ)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58383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229600" cy="792163"/>
          </a:xfrm>
        </p:spPr>
        <p:txBody>
          <a:bodyPr/>
          <a:lstStyle/>
          <a:p>
            <a:pPr eaLnBrk="1" hangingPunct="1"/>
            <a:r>
              <a:rPr lang="sl-SI" sz="3200" b="1" smtClean="0"/>
              <a:t>СЗО и ФАО</a:t>
            </a:r>
            <a:endParaRPr lang="en-GB" sz="3200" b="1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5040312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2600" b="1" smtClean="0"/>
              <a:t>Мере намењене </a:t>
            </a:r>
            <a:r>
              <a:rPr lang="sl-SI" sz="2600" b="1" u="sng" smtClean="0"/>
              <a:t>појединцима</a:t>
            </a:r>
            <a:r>
              <a:rPr lang="sl-SI" sz="2600" b="1" smtClean="0"/>
              <a:t>: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Р</a:t>
            </a:r>
            <a:r>
              <a:rPr lang="sl-SI" sz="2000" smtClean="0"/>
              <a:t>азноврсна исхрана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Д</a:t>
            </a:r>
            <a:r>
              <a:rPr lang="sl-SI" sz="2000" smtClean="0"/>
              <a:t>оминација намирница биљног порекла</a:t>
            </a:r>
          </a:p>
          <a:p>
            <a:pPr eaLnBrk="1" hangingPunct="1">
              <a:lnSpc>
                <a:spcPct val="80000"/>
              </a:lnSpc>
            </a:pPr>
            <a:r>
              <a:rPr lang="sl-SI" sz="2000" smtClean="0"/>
              <a:t>ИТМ = 18,5 - 25 кг/м2 (избегавање гојазности)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Р</a:t>
            </a:r>
            <a:r>
              <a:rPr lang="sl-SI" sz="2000" smtClean="0"/>
              <a:t>едовна физичка активност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А</a:t>
            </a:r>
            <a:r>
              <a:rPr lang="sl-SI" sz="2000" smtClean="0"/>
              <a:t>лкохолна пића не препоручивати</a:t>
            </a:r>
            <a:br>
              <a:rPr lang="sl-SI" sz="2000" smtClean="0"/>
            </a:br>
            <a:r>
              <a:rPr lang="sl-SI" sz="2000" smtClean="0"/>
              <a:t>(ограничити 20 г алкохола дневно, тј. 2 чаше пива или вина или 2 чашице ракије)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П</a:t>
            </a:r>
            <a:r>
              <a:rPr lang="sl-SI" sz="2000" smtClean="0"/>
              <a:t>равилно чување намирница</a:t>
            </a:r>
            <a:br>
              <a:rPr lang="sl-SI" sz="2000" smtClean="0"/>
            </a:br>
            <a:r>
              <a:rPr lang="sl-SI" sz="2000" smtClean="0"/>
              <a:t>(смањује експозицију афлатокси</a:t>
            </a:r>
            <a:r>
              <a:rPr lang="sr-Cyrl-CS" sz="2000" smtClean="0"/>
              <a:t>ну</a:t>
            </a:r>
            <a:r>
              <a:rPr lang="sl-SI" sz="2000" smtClean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У</a:t>
            </a:r>
            <a:r>
              <a:rPr lang="sl-SI" sz="2000" smtClean="0"/>
              <a:t>мерено јести димљену, усољену и нитратима конзервисану храну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Д</a:t>
            </a:r>
            <a:r>
              <a:rPr lang="sl-SI" sz="2000" smtClean="0"/>
              <a:t>невно унети најмање 400 гр. свежег воћа и поврћа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У</a:t>
            </a:r>
            <a:r>
              <a:rPr lang="sl-SI" sz="2000" smtClean="0"/>
              <a:t>мерена употреба сухомеснатих производа и црвеног меса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И</a:t>
            </a:r>
            <a:r>
              <a:rPr lang="sl-SI" sz="2000" smtClean="0"/>
              <a:t>збегавати јако врућу храну и напитке</a:t>
            </a:r>
            <a:endParaRPr lang="en-GB" sz="2000" smtClean="0"/>
          </a:p>
        </p:txBody>
      </p:sp>
    </p:spTree>
    <p:extLst>
      <p:ext uri="{BB962C8B-B14F-4D97-AF65-F5344CB8AC3E}">
        <p14:creationId xmlns:p14="http://schemas.microsoft.com/office/powerpoint/2010/main" val="202116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pPr eaLnBrk="1" hangingPunct="1"/>
            <a:r>
              <a:rPr lang="sl-SI" sz="3200" b="1" smtClean="0"/>
              <a:t>СЗО и ФАО</a:t>
            </a:r>
            <a:endParaRPr lang="en-GB" sz="3200" b="1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2600" b="1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sl-SI" sz="2600" b="1" smtClean="0"/>
              <a:t>Мере чије спровођење организује </a:t>
            </a:r>
            <a:r>
              <a:rPr lang="sl-SI" sz="2600" b="1" u="sng" smtClean="0"/>
              <a:t>држава</a:t>
            </a:r>
            <a:r>
              <a:rPr lang="sl-SI" sz="2600" b="1" smtClean="0"/>
              <a:t> (министарство):</a:t>
            </a:r>
            <a:endParaRPr lang="en-US" sz="2600" b="1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sl-SI" sz="2600" b="1" smtClean="0"/>
          </a:p>
          <a:p>
            <a:pPr eaLnBrk="1" hangingPunct="1">
              <a:lnSpc>
                <a:spcPct val="90000"/>
              </a:lnSpc>
            </a:pPr>
            <a:r>
              <a:rPr lang="sr-Cyrl-CS" sz="2600" smtClean="0"/>
              <a:t>Е</a:t>
            </a:r>
            <a:r>
              <a:rPr lang="sl-SI" sz="2600" smtClean="0"/>
              <a:t>дукација школске деце у вези са правилном исхраном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600" smtClean="0"/>
              <a:t>К</a:t>
            </a:r>
            <a:r>
              <a:rPr lang="sl-SI" sz="2600" smtClean="0"/>
              <a:t>ампање о адекватној исхрани одраслих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600" smtClean="0"/>
              <a:t>С</a:t>
            </a:r>
            <a:r>
              <a:rPr lang="sl-SI" sz="2600" smtClean="0"/>
              <a:t>арадња са представницима прехрамбене индустрије</a:t>
            </a:r>
            <a:endParaRPr lang="en-US" sz="2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600" b="1" u="sng" smtClean="0"/>
          </a:p>
        </p:txBody>
      </p:sp>
    </p:spTree>
    <p:extLst>
      <p:ext uri="{BB962C8B-B14F-4D97-AF65-F5344CB8AC3E}">
        <p14:creationId xmlns:p14="http://schemas.microsoft.com/office/powerpoint/2010/main" val="218409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30238"/>
            <a:ext cx="8229600" cy="1143000"/>
          </a:xfrm>
        </p:spPr>
        <p:txBody>
          <a:bodyPr/>
          <a:lstStyle/>
          <a:p>
            <a:pPr eaLnBrk="1" hangingPunct="1"/>
            <a:r>
              <a:rPr lang="sl-SI" sz="3400" b="1" smtClean="0"/>
              <a:t>ФАКТОРИ РИЗИКА</a:t>
            </a:r>
            <a:endParaRPr lang="en-GB" sz="3400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27225"/>
            <a:ext cx="8424862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600" smtClean="0"/>
              <a:t>Ограничења класичних епидемиолошких метода</a:t>
            </a:r>
            <a:r>
              <a:rPr lang="sr-Cyrl-CS" sz="2600" smtClean="0"/>
              <a:t> ?</a:t>
            </a:r>
            <a:endParaRPr lang="sl-SI" sz="2600" smtClean="0"/>
          </a:p>
          <a:p>
            <a:pPr lvl="1" eaLnBrk="1" hangingPunct="1">
              <a:lnSpc>
                <a:spcPct val="80000"/>
              </a:lnSpc>
            </a:pPr>
            <a:r>
              <a:rPr lang="sr-Cyrl-CS" sz="2600" smtClean="0"/>
              <a:t>У </a:t>
            </a:r>
            <a:r>
              <a:rPr lang="sl-SI" sz="2600" smtClean="0"/>
              <a:t>анализи комплексних интеракција између фактора средине и генетске предиспозиције домаћина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600" smtClean="0"/>
              <a:t>У </a:t>
            </a:r>
            <a:r>
              <a:rPr lang="sl-SI" sz="2600" smtClean="0"/>
              <a:t>квантификовању релативних доприноса различитих етиолошких чинилаца у настанку МТ</a:t>
            </a:r>
          </a:p>
          <a:p>
            <a:pPr eaLnBrk="1" hangingPunct="1">
              <a:lnSpc>
                <a:spcPct val="80000"/>
              </a:lnSpc>
            </a:pPr>
            <a:r>
              <a:rPr lang="sl-SI" sz="2600" smtClean="0"/>
              <a:t>Помоћ?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600" smtClean="0"/>
              <a:t>Молекуларна епидемиологија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600" smtClean="0"/>
              <a:t>Нове лабораторијске технике комбиноване са епидемиолошким приступом омогућиле:</a:t>
            </a:r>
            <a:r>
              <a:rPr lang="sl-SI" sz="2200" smtClean="0"/>
              <a:t> </a:t>
            </a:r>
          </a:p>
          <a:p>
            <a:pPr lvl="2" eaLnBrk="1" hangingPunct="1">
              <a:lnSpc>
                <a:spcPct val="80000"/>
              </a:lnSpc>
            </a:pPr>
            <a:r>
              <a:rPr lang="sl-SI" sz="2100" smtClean="0"/>
              <a:t>бољу процену експозиције канцерогенима</a:t>
            </a:r>
          </a:p>
          <a:p>
            <a:pPr lvl="2" eaLnBrk="1" hangingPunct="1">
              <a:lnSpc>
                <a:spcPct val="80000"/>
              </a:lnSpc>
            </a:pPr>
            <a:r>
              <a:rPr lang="sl-SI" sz="2100" smtClean="0"/>
              <a:t>идентификовање гена значајних у канцерогенези</a:t>
            </a:r>
            <a:endParaRPr lang="en-GB" sz="2100" smtClean="0"/>
          </a:p>
        </p:txBody>
      </p:sp>
    </p:spTree>
    <p:extLst>
      <p:ext uri="{BB962C8B-B14F-4D97-AF65-F5344CB8AC3E}">
        <p14:creationId xmlns:p14="http://schemas.microsoft.com/office/powerpoint/2010/main" val="3966867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eaLnBrk="1" hangingPunct="1"/>
            <a:r>
              <a:rPr lang="sl-SI" sz="3200" b="1" u="sng" smtClean="0"/>
              <a:t>Смањивање уноса алкохола</a:t>
            </a:r>
            <a:endParaRPr lang="en-GB" sz="3200" b="1" u="sng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161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200" smtClean="0"/>
              <a:t>Мере: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1800" b="1" smtClean="0"/>
              <a:t>Најефикасније</a:t>
            </a:r>
            <a:br>
              <a:rPr lang="sl-SI" sz="1800" b="1" smtClean="0"/>
            </a:br>
            <a:r>
              <a:rPr lang="sl-SI" sz="1800" smtClean="0"/>
              <a:t>- повећавање цена алкохолних пића (опорезивање)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1800" b="1" smtClean="0"/>
              <a:t>Мање ефикасне</a:t>
            </a:r>
            <a:br>
              <a:rPr lang="sl-SI" sz="1800" b="1" smtClean="0"/>
            </a:br>
            <a:r>
              <a:rPr lang="sl-SI" sz="1800" smtClean="0"/>
              <a:t>- ограничавање места на којима се купује</a:t>
            </a:r>
            <a:br>
              <a:rPr lang="sl-SI" sz="1800" smtClean="0"/>
            </a:br>
            <a:r>
              <a:rPr lang="sl-SI" sz="1800" smtClean="0"/>
              <a:t>- ограничавање времена када се купује</a:t>
            </a:r>
            <a:br>
              <a:rPr lang="sl-SI" sz="1800" smtClean="0"/>
            </a:br>
            <a:r>
              <a:rPr lang="sl-SI" sz="1800" smtClean="0"/>
              <a:t>- монопол државе над продајом</a:t>
            </a:r>
            <a:br>
              <a:rPr lang="sl-SI" sz="1800" smtClean="0"/>
            </a:br>
            <a:r>
              <a:rPr lang="sl-SI" sz="1800" smtClean="0"/>
              <a:t>- увођење забране куповине за особе испод одређеног узраста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1800" b="1" smtClean="0"/>
              <a:t>Остале</a:t>
            </a:r>
            <a:r>
              <a:rPr lang="sl-SI" sz="1800" smtClean="0"/>
              <a:t/>
            </a:r>
            <a:br>
              <a:rPr lang="sl-SI" sz="1800" smtClean="0"/>
            </a:br>
            <a:r>
              <a:rPr lang="sl-SI" sz="1800" smtClean="0"/>
              <a:t>- едукација становништва</a:t>
            </a:r>
            <a:br>
              <a:rPr lang="sl-SI" sz="1800" smtClean="0"/>
            </a:br>
            <a:r>
              <a:rPr lang="sl-SI" sz="1800" smtClean="0"/>
              <a:t>- охрабривање високо вулнерабилних група да избегавају или смање конзумирање</a:t>
            </a:r>
            <a:br>
              <a:rPr lang="sl-SI" sz="1800" smtClean="0"/>
            </a:br>
            <a:r>
              <a:rPr lang="sl-SI" sz="1800" smtClean="0"/>
              <a:t>- идентификација особа зависних од алкохола</a:t>
            </a:r>
            <a:br>
              <a:rPr lang="sl-SI" sz="1800" smtClean="0"/>
            </a:br>
            <a:r>
              <a:rPr lang="sl-SI" sz="1800" smtClean="0"/>
              <a:t>- помоћ у одвикавању од штетне навике</a:t>
            </a:r>
          </a:p>
          <a:p>
            <a:pPr eaLnBrk="1" hangingPunct="1">
              <a:lnSpc>
                <a:spcPct val="80000"/>
              </a:lnSpc>
            </a:pPr>
            <a:r>
              <a:rPr lang="sl-SI" sz="2200" smtClean="0"/>
              <a:t>Престанак пушења (синергисичко деловање на појаву </a:t>
            </a:r>
            <a:r>
              <a:rPr lang="sr-Cyrl-CS" sz="2200" smtClean="0"/>
              <a:t>рака</a:t>
            </a:r>
            <a:r>
              <a:rPr lang="sl-SI" sz="2200" smtClean="0"/>
              <a:t> уста, фарингса, ларингса и једњака)</a:t>
            </a:r>
            <a:endParaRPr lang="en-GB" sz="2200" smtClean="0"/>
          </a:p>
        </p:txBody>
      </p:sp>
    </p:spTree>
    <p:extLst>
      <p:ext uri="{BB962C8B-B14F-4D97-AF65-F5344CB8AC3E}">
        <p14:creationId xmlns:p14="http://schemas.microsoft.com/office/powerpoint/2010/main" val="131238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sz="3200" b="1" u="sng" smtClean="0"/>
              <a:t>Превенција МТ узрокованих биолошким агенсима</a:t>
            </a:r>
            <a:endParaRPr lang="en-GB" sz="3200" b="1" u="sng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1600" smtClean="0"/>
              <a:t>Биолошки агенси изазивају 10-15% свих МТ</a:t>
            </a:r>
            <a:endParaRPr lang="en-US" sz="1600" u="sng" smtClean="0"/>
          </a:p>
          <a:p>
            <a:pPr eaLnBrk="1" hangingPunct="1">
              <a:lnSpc>
                <a:spcPct val="80000"/>
              </a:lnSpc>
            </a:pPr>
            <a:r>
              <a:rPr lang="sl-SI" sz="1700" b="1" u="sng" smtClean="0"/>
              <a:t>Превенција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1600" smtClean="0"/>
              <a:t>Ефективне вакцине најмоћније оружје против вируса и других биолошких агенаса</a:t>
            </a:r>
            <a:endParaRPr lang="sl-SI" sz="1500" smtClean="0"/>
          </a:p>
          <a:p>
            <a:pPr eaLnBrk="1" hangingPunct="1">
              <a:lnSpc>
                <a:spcPct val="80000"/>
              </a:lnSpc>
            </a:pPr>
            <a:r>
              <a:rPr lang="sl-SI" sz="1700" b="1" smtClean="0"/>
              <a:t>ХБВ</a:t>
            </a:r>
            <a:br>
              <a:rPr lang="sl-SI" sz="1700" b="1" smtClean="0"/>
            </a:br>
            <a:r>
              <a:rPr lang="sl-SI" sz="1700" smtClean="0"/>
              <a:t>- </a:t>
            </a:r>
            <a:r>
              <a:rPr lang="sr-Cyrl-CS" sz="1700" smtClean="0"/>
              <a:t>В</a:t>
            </a:r>
            <a:r>
              <a:rPr lang="sl-SI" sz="1700" smtClean="0"/>
              <a:t>акцинација деце у подручјима са високом </a:t>
            </a:r>
            <a:r>
              <a:rPr lang="sr-Cyrl-CS" sz="1700" smtClean="0"/>
              <a:t>преваленцијом</a:t>
            </a:r>
            <a:r>
              <a:rPr lang="sl-SI" sz="1700" smtClean="0"/>
              <a:t> хепатитиса Б</a:t>
            </a:r>
            <a:br>
              <a:rPr lang="sl-SI" sz="1700" smtClean="0"/>
            </a:br>
            <a:r>
              <a:rPr lang="sl-SI" sz="1700" smtClean="0"/>
              <a:t>- Циљ: превенција хроничног хепатитиса и хепатоцелуларног </a:t>
            </a:r>
            <a:r>
              <a:rPr lang="sr-Cyrl-CS" sz="1700" smtClean="0"/>
              <a:t>рака</a:t>
            </a:r>
            <a:r>
              <a:rPr lang="sl-SI" sz="1700" smtClean="0"/>
              <a:t> </a:t>
            </a:r>
            <a:br>
              <a:rPr lang="sl-SI" sz="1700" smtClean="0"/>
            </a:br>
            <a:r>
              <a:rPr lang="sl-SI" sz="1700" smtClean="0"/>
              <a:t>  (смањити оболевање од </a:t>
            </a:r>
            <a:r>
              <a:rPr lang="sr-Cyrl-CS" sz="1700" smtClean="0"/>
              <a:t>рака</a:t>
            </a:r>
            <a:r>
              <a:rPr lang="sl-SI" sz="1700" smtClean="0"/>
              <a:t> јетре повезано са ХБВ за 60%)</a:t>
            </a:r>
            <a:br>
              <a:rPr lang="sl-SI" sz="1700" smtClean="0"/>
            </a:br>
            <a:r>
              <a:rPr lang="sl-SI" sz="1700" smtClean="0"/>
              <a:t>- ефекат видљив за 30 год.</a:t>
            </a:r>
            <a:endParaRPr lang="en-US" sz="17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z="1700" smtClean="0"/>
          </a:p>
          <a:p>
            <a:pPr eaLnBrk="1" hangingPunct="1">
              <a:lnSpc>
                <a:spcPct val="80000"/>
              </a:lnSpc>
            </a:pPr>
            <a:r>
              <a:rPr lang="sl-SI" sz="1700" b="1" smtClean="0"/>
              <a:t>ХПВ</a:t>
            </a:r>
            <a:br>
              <a:rPr lang="sl-SI" sz="1700" b="1" smtClean="0"/>
            </a:br>
            <a:r>
              <a:rPr lang="sl-SI" sz="1700" smtClean="0"/>
              <a:t>- </a:t>
            </a:r>
            <a:r>
              <a:rPr lang="sr-Cyrl-CS" sz="1700" smtClean="0"/>
              <a:t>В</a:t>
            </a:r>
            <a:r>
              <a:rPr lang="sl-SI" sz="1700" smtClean="0"/>
              <a:t>акцина: ефикасна мера у превенцији </a:t>
            </a:r>
            <a:r>
              <a:rPr lang="sr-Cyrl-CS" sz="1700" smtClean="0"/>
              <a:t>рака</a:t>
            </a:r>
            <a:r>
              <a:rPr lang="sl-SI" sz="1700" smtClean="0"/>
              <a:t> грлића материце</a:t>
            </a:r>
            <a:br>
              <a:rPr lang="sl-SI" sz="1700" smtClean="0"/>
            </a:br>
            <a:r>
              <a:rPr lang="sl-SI" sz="1700" smtClean="0"/>
              <a:t>- </a:t>
            </a:r>
            <a:r>
              <a:rPr lang="sr-Cyrl-CS" sz="1700" smtClean="0"/>
              <a:t>Л</a:t>
            </a:r>
            <a:r>
              <a:rPr lang="sl-SI" sz="1700" smtClean="0"/>
              <a:t>ечење већ инфицираних</a:t>
            </a:r>
            <a:endParaRPr lang="en-US" sz="17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l-SI" sz="1700" smtClean="0"/>
          </a:p>
          <a:p>
            <a:pPr eaLnBrk="1" hangingPunct="1">
              <a:lnSpc>
                <a:spcPct val="80000"/>
              </a:lnSpc>
            </a:pPr>
            <a:r>
              <a:rPr lang="sl-SI" sz="1700" b="1" smtClean="0"/>
              <a:t>Helicobacter pylori </a:t>
            </a:r>
            <a:r>
              <a:rPr lang="sl-SI" sz="1700" smtClean="0"/>
              <a:t/>
            </a:r>
            <a:br>
              <a:rPr lang="sl-SI" sz="1700" smtClean="0"/>
            </a:br>
            <a:r>
              <a:rPr lang="sl-SI" sz="1700" smtClean="0"/>
              <a:t>- </a:t>
            </a:r>
            <a:r>
              <a:rPr lang="sr-Cyrl-CS" sz="1700" smtClean="0"/>
              <a:t>Л</a:t>
            </a:r>
            <a:r>
              <a:rPr lang="sl-SI" sz="1700" smtClean="0"/>
              <a:t>ечење инфицираних (антибиотска терапија)</a:t>
            </a:r>
            <a:br>
              <a:rPr lang="sl-SI" sz="1700" smtClean="0"/>
            </a:br>
            <a:r>
              <a:rPr lang="sl-SI" sz="1700" smtClean="0"/>
              <a:t>- </a:t>
            </a:r>
            <a:r>
              <a:rPr lang="sr-Cyrl-CS" sz="1700" smtClean="0"/>
              <a:t>В</a:t>
            </a:r>
            <a:r>
              <a:rPr lang="sl-SI" sz="1700" smtClean="0"/>
              <a:t>акцина (у фази истраживања) ефикасна у превенцији </a:t>
            </a:r>
            <a:r>
              <a:rPr lang="sr-Cyrl-CS" sz="1700" smtClean="0"/>
              <a:t>рака</a:t>
            </a:r>
            <a:r>
              <a:rPr lang="sl-SI" sz="1700" smtClean="0"/>
              <a:t> желуца</a:t>
            </a:r>
            <a:endParaRPr lang="en-GB" sz="1700" smtClean="0"/>
          </a:p>
        </p:txBody>
      </p:sp>
    </p:spTree>
    <p:extLst>
      <p:ext uri="{BB962C8B-B14F-4D97-AF65-F5344CB8AC3E}">
        <p14:creationId xmlns:p14="http://schemas.microsoft.com/office/powerpoint/2010/main" val="264981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20713"/>
            <a:ext cx="8229600" cy="1143000"/>
          </a:xfrm>
        </p:spPr>
        <p:txBody>
          <a:bodyPr/>
          <a:lstStyle/>
          <a:p>
            <a:pPr eaLnBrk="1" hangingPunct="1"/>
            <a:r>
              <a:rPr lang="sl-SI" sz="3200" b="1" u="sng" smtClean="0"/>
              <a:t>Избегавање фактора ризика на радном месту</a:t>
            </a:r>
            <a:endParaRPr lang="en-GB" sz="3200" b="1" u="sng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700" smtClean="0"/>
              <a:t>МТ повезани са професионалном експозицијом</a:t>
            </a:r>
          </a:p>
          <a:p>
            <a:pPr eaLnBrk="1" hangingPunct="1">
              <a:lnSpc>
                <a:spcPct val="80000"/>
              </a:lnSpc>
            </a:pPr>
            <a:r>
              <a:rPr lang="sl-SI" sz="2700" smtClean="0"/>
              <a:t>Превенција:</a:t>
            </a:r>
            <a:br>
              <a:rPr lang="sl-SI" sz="2700" smtClean="0"/>
            </a:br>
            <a:r>
              <a:rPr lang="sl-SI" sz="2700" smtClean="0"/>
              <a:t>- у производном процесу забрана експозиције познатим канцерогенима</a:t>
            </a:r>
            <a:br>
              <a:rPr lang="sl-SI" sz="2700" smtClean="0"/>
            </a:br>
            <a:r>
              <a:rPr lang="sl-SI" sz="2700" smtClean="0"/>
              <a:t>- одлагање потенцијално штетног отпада на безбедан начин (спречити контаминацију воде за пиће и ваздуха)</a:t>
            </a:r>
            <a:br>
              <a:rPr lang="sl-SI" sz="2700" smtClean="0"/>
            </a:br>
            <a:r>
              <a:rPr lang="sl-SI" sz="2700" smtClean="0"/>
              <a:t>- смањење опасности од експозиције</a:t>
            </a:r>
            <a:br>
              <a:rPr lang="sl-SI" sz="2700" smtClean="0"/>
            </a:br>
            <a:r>
              <a:rPr lang="sl-SI" sz="2700" smtClean="0"/>
              <a:t>- лична заштита радника (маске, заштићена одећа), вентилација у рудницима</a:t>
            </a:r>
            <a:br>
              <a:rPr lang="sl-SI" sz="2700" smtClean="0"/>
            </a:br>
            <a:r>
              <a:rPr lang="sl-SI" sz="2700" smtClean="0"/>
              <a:t>- спречити увођење доказано канцерогених материја у индустрију</a:t>
            </a:r>
            <a:endParaRPr lang="en-GB" sz="2700" smtClean="0"/>
          </a:p>
        </p:txBody>
      </p:sp>
    </p:spTree>
    <p:extLst>
      <p:ext uri="{BB962C8B-B14F-4D97-AF65-F5344CB8AC3E}">
        <p14:creationId xmlns:p14="http://schemas.microsoft.com/office/powerpoint/2010/main" val="429256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sz="3200" b="1" u="sng" smtClean="0"/>
              <a:t>Избегавање претераног излагања сунчевим зрацима</a:t>
            </a:r>
            <a:endParaRPr lang="en-GB" sz="3200" b="1" u="sng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l-SI" sz="3000" smtClean="0"/>
              <a:t>МТ повезани са експозицијом сунчевим зрацима</a:t>
            </a:r>
          </a:p>
          <a:p>
            <a:pPr eaLnBrk="1" hangingPunct="1">
              <a:lnSpc>
                <a:spcPct val="90000"/>
              </a:lnSpc>
            </a:pPr>
            <a:r>
              <a:rPr lang="sl-SI" sz="3000" smtClean="0"/>
              <a:t>Превенција:</a:t>
            </a:r>
            <a:br>
              <a:rPr lang="sl-SI" sz="3000" smtClean="0"/>
            </a:br>
            <a:r>
              <a:rPr lang="sl-SI" sz="3000" smtClean="0"/>
              <a:t>- умерена експозиција посебно у детињству (посебно особе са повишеним ризиком)</a:t>
            </a:r>
            <a:br>
              <a:rPr lang="sl-SI" sz="3000" smtClean="0"/>
            </a:br>
            <a:r>
              <a:rPr lang="sl-SI" sz="3000" smtClean="0"/>
              <a:t>- рутинско праћење УВ зрачења и</a:t>
            </a:r>
            <a:r>
              <a:rPr lang="en-US" sz="3000" smtClean="0"/>
              <a:t> </a:t>
            </a:r>
            <a:r>
              <a:rPr lang="sl-SI" sz="3000" smtClean="0"/>
              <a:t>обавештавање становништва о прекорачењу дозвољених вредности</a:t>
            </a:r>
            <a:endParaRPr lang="sl-SI" sz="3000" b="1" u="sng" smtClean="0"/>
          </a:p>
        </p:txBody>
      </p:sp>
    </p:spTree>
    <p:extLst>
      <p:ext uri="{BB962C8B-B14F-4D97-AF65-F5344CB8AC3E}">
        <p14:creationId xmlns:p14="http://schemas.microsoft.com/office/powerpoint/2010/main" val="63106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150"/>
            <a:ext cx="8229600" cy="1143000"/>
          </a:xfrm>
        </p:spPr>
        <p:txBody>
          <a:bodyPr/>
          <a:lstStyle/>
          <a:p>
            <a:pPr eaLnBrk="1" hangingPunct="1"/>
            <a:r>
              <a:rPr lang="sl-SI" sz="3200" b="1" u="sng" smtClean="0"/>
              <a:t>Хемиопревенција</a:t>
            </a:r>
            <a:endParaRPr lang="en-GB" sz="3200" b="1" u="sng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800" smtClean="0"/>
              <a:t>Биомаркери (могућ увид у механизам и активност хемиопревентивног средства)</a:t>
            </a:r>
            <a:endParaRPr lang="sl-SI" sz="2800" u="sng" smtClean="0"/>
          </a:p>
          <a:p>
            <a:pPr eaLnBrk="1" hangingPunct="1">
              <a:lnSpc>
                <a:spcPct val="80000"/>
              </a:lnSpc>
            </a:pPr>
            <a:r>
              <a:rPr lang="sl-SI" sz="2800" u="sng" smtClean="0"/>
              <a:t>Превенција</a:t>
            </a:r>
          </a:p>
          <a:p>
            <a:pPr eaLnBrk="1" hangingPunct="1">
              <a:lnSpc>
                <a:spcPct val="80000"/>
              </a:lnSpc>
            </a:pPr>
            <a:r>
              <a:rPr lang="sl-SI" sz="2800" smtClean="0"/>
              <a:t>Tamoxifen</a:t>
            </a:r>
            <a:r>
              <a:rPr lang="sr-Cyrl-CS" sz="2800" smtClean="0"/>
              <a:t> (антиестроген)</a:t>
            </a:r>
            <a:endParaRPr lang="sl-SI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</a:t>
            </a:r>
            <a:r>
              <a:rPr lang="sr-Cyrl-CS" sz="2800" smtClean="0"/>
              <a:t>Инциденција рака</a:t>
            </a:r>
            <a:r>
              <a:rPr lang="sl-SI" sz="2800" smtClean="0"/>
              <a:t> дојке 2 x нижа код здравих жена са повећаним ризиком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</a:t>
            </a:r>
            <a:r>
              <a:rPr lang="sl-SI" sz="2800" smtClean="0"/>
              <a:t>Нежељени ефекти: ризик </a:t>
            </a:r>
            <a:r>
              <a:rPr lang="sr-Cyrl-CS" sz="2800" smtClean="0"/>
              <a:t>рака</a:t>
            </a:r>
            <a:r>
              <a:rPr lang="sl-SI" sz="2800" smtClean="0"/>
              <a:t> ендометријума расте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</a:t>
            </a:r>
            <a:r>
              <a:rPr lang="sl-SI" sz="2800" smtClean="0"/>
              <a:t>Tamoxifen + хормонска супституциона терапија:</a:t>
            </a:r>
            <a:r>
              <a:rPr lang="sr-Cyrl-CS" sz="2800" smtClean="0"/>
              <a:t> </a:t>
            </a:r>
            <a:r>
              <a:rPr lang="sl-SI" sz="2800" smtClean="0"/>
              <a:t>смањује ризик од штетних ефеката</a:t>
            </a:r>
            <a:r>
              <a:rPr lang="sr-Cyrl-CS" sz="2800" smtClean="0"/>
              <a:t>, </a:t>
            </a:r>
            <a:r>
              <a:rPr lang="sl-SI" sz="2800" smtClean="0"/>
              <a:t>не умањује превентивни ефекат</a:t>
            </a:r>
            <a:r>
              <a:rPr lang="sr-Cyrl-CS" sz="2800" smtClean="0"/>
              <a:t> ниједног</a:t>
            </a:r>
            <a:endParaRPr lang="sl-SI" sz="2800" smtClean="0"/>
          </a:p>
        </p:txBody>
      </p:sp>
    </p:spTree>
    <p:extLst>
      <p:ext uri="{BB962C8B-B14F-4D97-AF65-F5344CB8AC3E}">
        <p14:creationId xmlns:p14="http://schemas.microsoft.com/office/powerpoint/2010/main" val="299319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8229600" cy="1143000"/>
          </a:xfrm>
        </p:spPr>
        <p:txBody>
          <a:bodyPr/>
          <a:lstStyle/>
          <a:p>
            <a:pPr eaLnBrk="1" hangingPunct="1"/>
            <a:r>
              <a:rPr lang="sl-SI" b="1" smtClean="0"/>
              <a:t>Хемиопревенција</a:t>
            </a:r>
            <a:endParaRPr lang="sr-Latn-CS" b="1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b="1" smtClean="0"/>
              <a:t>Нису дали</a:t>
            </a:r>
            <a:r>
              <a:rPr lang="sl-SI" smtClean="0"/>
              <a:t> очекиване резулате (код особа са повишеним ризиком):</a:t>
            </a:r>
          </a:p>
          <a:p>
            <a:pPr eaLnBrk="1" hangingPunct="1">
              <a:buFontTx/>
              <a:buNone/>
            </a:pPr>
            <a:r>
              <a:rPr lang="en-US" smtClean="0"/>
              <a:t>	</a:t>
            </a:r>
            <a:r>
              <a:rPr lang="sl-SI" smtClean="0"/>
              <a:t>- </a:t>
            </a:r>
            <a:r>
              <a:rPr lang="sl-SI" smtClean="0">
                <a:sym typeface="Symbol" pitchFamily="18" charset="2"/>
              </a:rPr>
              <a:t></a:t>
            </a:r>
            <a:r>
              <a:rPr lang="sl-SI" smtClean="0"/>
              <a:t> каротен и витамин А - </a:t>
            </a:r>
            <a:r>
              <a:rPr lang="sr-Cyrl-CS" smtClean="0"/>
              <a:t>рак</a:t>
            </a:r>
            <a:r>
              <a:rPr lang="sl-SI" smtClean="0"/>
              <a:t> плућа?</a:t>
            </a:r>
          </a:p>
          <a:p>
            <a:pPr eaLnBrk="1" hangingPunct="1">
              <a:buFontTx/>
              <a:buNone/>
            </a:pPr>
            <a:r>
              <a:rPr lang="en-US" smtClean="0"/>
              <a:t>		</a:t>
            </a:r>
            <a:r>
              <a:rPr lang="sl-SI" smtClean="0"/>
              <a:t>(у облику фармацеутских препарата повећавају ризик)</a:t>
            </a:r>
          </a:p>
          <a:p>
            <a:pPr eaLnBrk="1" hangingPunct="1">
              <a:buFontTx/>
              <a:buNone/>
            </a:pPr>
            <a:r>
              <a:rPr lang="en-US" smtClean="0"/>
              <a:t>	</a:t>
            </a:r>
            <a:r>
              <a:rPr lang="sl-SI" smtClean="0"/>
              <a:t>- аспирин - колоректални рак?</a:t>
            </a:r>
          </a:p>
          <a:p>
            <a:pPr eaLnBrk="1" hangingPunct="1">
              <a:buFontTx/>
              <a:buNone/>
            </a:pPr>
            <a:r>
              <a:rPr lang="en-US" smtClean="0"/>
              <a:t>	</a:t>
            </a:r>
            <a:r>
              <a:rPr lang="sl-SI" smtClean="0"/>
              <a:t>- </a:t>
            </a:r>
            <a:r>
              <a:rPr lang="sl-SI" smtClean="0">
                <a:sym typeface="Symbol" pitchFamily="18" charset="2"/>
              </a:rPr>
              <a:t></a:t>
            </a:r>
            <a:r>
              <a:rPr lang="sl-SI" smtClean="0"/>
              <a:t> Tocopherol - рак простате (пад инциденције)</a:t>
            </a:r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4463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sz="3200" b="1" u="sng" smtClean="0"/>
              <a:t>Превенција повезана са сексуалним и репродуктивним факторима</a:t>
            </a:r>
            <a:endParaRPr lang="sr-Latn-CS" sz="3200" b="1" u="sng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sz="2800" b="1" smtClean="0"/>
              <a:t>Програми за борбу против рака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sl-SI" sz="2800" smtClean="0"/>
              <a:t>- информисање становништва о сексуалним и репродуктивним ф.р. за настанак МТ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sl-SI" sz="2800" smtClean="0"/>
              <a:t>- едукативни програми о сексуалном понашању (млади)</a:t>
            </a:r>
          </a:p>
          <a:p>
            <a:pPr eaLnBrk="1" hangingPunct="1"/>
            <a:r>
              <a:rPr lang="sl-SI" sz="2800" b="1" smtClean="0"/>
              <a:t>Кондоми 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sl-SI" sz="2800" smtClean="0"/>
              <a:t>Спречавање: полно преносивих инфекција</a:t>
            </a:r>
          </a:p>
          <a:p>
            <a:pPr eaLnBrk="1" hangingPunct="1">
              <a:buFontTx/>
              <a:buNone/>
            </a:pPr>
            <a:r>
              <a:rPr lang="sl-SI" sz="2800" smtClean="0"/>
              <a:t>		 </a:t>
            </a:r>
            <a:r>
              <a:rPr lang="en-US" sz="2800" smtClean="0"/>
              <a:t>		</a:t>
            </a:r>
            <a:r>
              <a:rPr lang="sl-SI" sz="2800" smtClean="0"/>
              <a:t>карцином грлића материце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			</a:t>
            </a:r>
            <a:r>
              <a:rPr lang="sl-SI" sz="2800" smtClean="0"/>
              <a:t>Капошијевог саркома</a:t>
            </a:r>
            <a:endParaRPr lang="en-GB" sz="2800" smtClean="0"/>
          </a:p>
        </p:txBody>
      </p:sp>
    </p:spTree>
    <p:extLst>
      <p:ext uri="{BB962C8B-B14F-4D97-AF65-F5344CB8AC3E}">
        <p14:creationId xmlns:p14="http://schemas.microsoft.com/office/powerpoint/2010/main" val="201989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5175"/>
            <a:ext cx="8229600" cy="792163"/>
          </a:xfrm>
        </p:spPr>
        <p:txBody>
          <a:bodyPr/>
          <a:lstStyle/>
          <a:p>
            <a:pPr eaLnBrk="1" hangingPunct="1"/>
            <a:r>
              <a:rPr lang="sr-Cyrl-CS" b="1" smtClean="0"/>
              <a:t>СЕКУНДАРНА ПРЕВЕНЦИЈА</a:t>
            </a:r>
            <a:r>
              <a:rPr lang="sl-SI" b="1" smtClean="0"/>
              <a:t> МТ</a:t>
            </a:r>
            <a:endParaRPr lang="sr-Latn-CS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50133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000" smtClean="0"/>
              <a:t>О</a:t>
            </a:r>
            <a:r>
              <a:rPr lang="sl-SI" sz="2000" smtClean="0"/>
              <a:t>ткривање болести у раном стадијуму - рана детекција</a:t>
            </a:r>
            <a:br>
              <a:rPr lang="sl-SI" sz="2000" smtClean="0"/>
            </a:br>
            <a:r>
              <a:rPr lang="sl-SI" sz="2000" smtClean="0"/>
              <a:t>(лечење успешније)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М</a:t>
            </a:r>
            <a:r>
              <a:rPr lang="sl-SI" sz="2000" smtClean="0"/>
              <a:t>огућа ако постоји: </a:t>
            </a:r>
            <a:br>
              <a:rPr lang="sl-SI" sz="2000" smtClean="0"/>
            </a:br>
            <a:r>
              <a:rPr lang="sl-SI" sz="2000" smtClean="0"/>
              <a:t>стадијум у коме је МТ излечив </a:t>
            </a:r>
            <a:br>
              <a:rPr lang="sl-SI" sz="2000" smtClean="0"/>
            </a:br>
            <a:r>
              <a:rPr lang="sl-SI" sz="2000" smtClean="0"/>
              <a:t>начин да се МТ открије у том стадијум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О</a:t>
            </a:r>
            <a:r>
              <a:rPr lang="sl-SI" sz="2000" smtClean="0"/>
              <a:t>могућава да се болест:</a:t>
            </a:r>
            <a:br>
              <a:rPr lang="sl-SI" sz="2000" smtClean="0"/>
            </a:br>
            <a:r>
              <a:rPr lang="sl-SI" sz="2000" smtClean="0"/>
              <a:t>излечи</a:t>
            </a:r>
            <a:br>
              <a:rPr lang="sl-SI" sz="2000" smtClean="0"/>
            </a:br>
            <a:r>
              <a:rPr lang="sl-SI" sz="2000" smtClean="0"/>
              <a:t>превенира прогресија и компликације (смртни исход)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/>
              <a:t>У</a:t>
            </a:r>
            <a:r>
              <a:rPr lang="sl-SI" sz="2000" smtClean="0"/>
              <a:t>кључује:</a:t>
            </a:r>
            <a:br>
              <a:rPr lang="sl-SI" sz="2000" smtClean="0"/>
            </a:br>
            <a:r>
              <a:rPr lang="sl-SI" sz="2000" smtClean="0"/>
              <a:t>- дијагнозу</a:t>
            </a:r>
            <a:br>
              <a:rPr lang="sl-SI" sz="2000" smtClean="0"/>
            </a:br>
            <a:r>
              <a:rPr lang="sl-SI" sz="2000" smtClean="0"/>
              <a:t>- лечење</a:t>
            </a:r>
            <a:br>
              <a:rPr lang="sl-SI" sz="2000" smtClean="0"/>
            </a:br>
            <a:r>
              <a:rPr lang="sl-SI" sz="2000" smtClean="0"/>
              <a:t>- праћење тока болести</a:t>
            </a:r>
          </a:p>
          <a:p>
            <a:pPr eaLnBrk="1" hangingPunct="1">
              <a:lnSpc>
                <a:spcPct val="80000"/>
              </a:lnSpc>
            </a:pPr>
            <a:r>
              <a:rPr lang="sl-SI" sz="2000" smtClean="0"/>
              <a:t>Има значаја ако је:</a:t>
            </a:r>
            <a:br>
              <a:rPr lang="sl-SI" sz="2000" smtClean="0"/>
            </a:br>
            <a:r>
              <a:rPr lang="sl-SI" sz="2000" smtClean="0"/>
              <a:t>- ефективна терапија доступна</a:t>
            </a:r>
            <a:br>
              <a:rPr lang="sl-SI" sz="2000" smtClean="0"/>
            </a:br>
            <a:r>
              <a:rPr lang="sl-SI" sz="2000" smtClean="0"/>
              <a:t>- локална здравствена служба у стању да збрине новооткривене</a:t>
            </a:r>
            <a:endParaRPr lang="en-GB" sz="2000" smtClean="0"/>
          </a:p>
        </p:txBody>
      </p:sp>
    </p:spTree>
    <p:extLst>
      <p:ext uri="{BB962C8B-B14F-4D97-AF65-F5344CB8AC3E}">
        <p14:creationId xmlns:p14="http://schemas.microsoft.com/office/powerpoint/2010/main" val="5052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782638"/>
          </a:xfrm>
        </p:spPr>
        <p:txBody>
          <a:bodyPr/>
          <a:lstStyle/>
          <a:p>
            <a:pPr eaLnBrk="1" hangingPunct="1"/>
            <a:r>
              <a:rPr lang="sl-SI" b="1" smtClean="0"/>
              <a:t>Скрининг</a:t>
            </a:r>
            <a:endParaRPr lang="sr-Latn-CS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200" smtClean="0"/>
              <a:t>К</a:t>
            </a:r>
            <a:r>
              <a:rPr lang="sl-SI" sz="2200" smtClean="0"/>
              <a:t>омпонента секундарне превенције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200" smtClean="0"/>
              <a:t>П</a:t>
            </a:r>
            <a:r>
              <a:rPr lang="sl-SI" sz="2200" smtClean="0"/>
              <a:t>релиминарна идентификација непрепознате болести </a:t>
            </a:r>
            <a:br>
              <a:rPr lang="sl-SI" sz="2200" smtClean="0"/>
            </a:br>
            <a:r>
              <a:rPr lang="sl-SI" sz="2200" smtClean="0"/>
              <a:t>Како?</a:t>
            </a:r>
            <a:br>
              <a:rPr lang="sl-SI" sz="2200" smtClean="0"/>
            </a:br>
            <a:r>
              <a:rPr lang="sr-Cyrl-CS" sz="2200" smtClean="0"/>
              <a:t>П</a:t>
            </a:r>
            <a:r>
              <a:rPr lang="sl-SI" sz="2200" smtClean="0"/>
              <a:t>рименом тестова, испитивања или других брзо применљивих поступака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200" smtClean="0"/>
              <a:t>С</a:t>
            </a:r>
            <a:r>
              <a:rPr lang="sl-SI" sz="2200" smtClean="0"/>
              <a:t>кринингом означени као позитивни</a:t>
            </a:r>
            <a:br>
              <a:rPr lang="sl-SI" sz="2200" smtClean="0"/>
            </a:br>
            <a:r>
              <a:rPr lang="sl-SI" sz="2200" smtClean="0"/>
              <a:t>- шаљу се на додатне дијагностичке процедуре</a:t>
            </a:r>
            <a:br>
              <a:rPr lang="sl-SI" sz="2200" smtClean="0"/>
            </a:br>
            <a:r>
              <a:rPr lang="sl-SI" sz="2200" smtClean="0"/>
              <a:t>- подвргавају адекватној терапији (ако је потребно)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200" smtClean="0"/>
              <a:t>З</a:t>
            </a:r>
            <a:r>
              <a:rPr lang="sl-SI" sz="2200" smtClean="0"/>
              <a:t>аснован на концепцији да рана детекција и лечење:</a:t>
            </a:r>
            <a:br>
              <a:rPr lang="sl-SI" sz="2200" smtClean="0"/>
            </a:br>
            <a:r>
              <a:rPr lang="sl-SI" sz="2200" smtClean="0"/>
              <a:t>- доводи до излечења</a:t>
            </a:r>
            <a:br>
              <a:rPr lang="sl-SI" sz="2200" smtClean="0"/>
            </a:br>
            <a:r>
              <a:rPr lang="sl-SI" sz="2200" smtClean="0"/>
              <a:t>- успорава или зауставља прогресију</a:t>
            </a:r>
            <a:br>
              <a:rPr lang="sl-SI" sz="2200" smtClean="0"/>
            </a:br>
            <a:r>
              <a:rPr lang="sl-SI" sz="2200" smtClean="0"/>
              <a:t>- побољшава прогнозу (често не побољшава прогнозу МТ)</a:t>
            </a:r>
          </a:p>
          <a:p>
            <a:pPr eaLnBrk="1" hangingPunct="1">
              <a:lnSpc>
                <a:spcPct val="80000"/>
              </a:lnSpc>
            </a:pPr>
            <a:r>
              <a:rPr lang="sl-SI" sz="2200" smtClean="0"/>
              <a:t>скрининг /</a:t>
            </a:r>
            <a:r>
              <a:rPr lang="sr-Cyrl-CS" sz="2200" smtClean="0"/>
              <a:t>/</a:t>
            </a:r>
            <a:r>
              <a:rPr lang="sl-SI" sz="2200" smtClean="0"/>
              <a:t> </a:t>
            </a:r>
            <a:r>
              <a:rPr lang="en-US" sz="2200" smtClean="0"/>
              <a:t>	</a:t>
            </a:r>
            <a:r>
              <a:rPr lang="sl-SI" sz="2200" smtClean="0"/>
              <a:t>- корист?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		</a:t>
            </a:r>
            <a:r>
              <a:rPr lang="sl-SI" sz="2200" smtClean="0"/>
              <a:t>- ризик и трошкови?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			</a:t>
            </a:r>
            <a:r>
              <a:rPr lang="sl-SI" sz="2200" smtClean="0"/>
              <a:t>- друге превентивне активности?</a:t>
            </a:r>
            <a:endParaRPr lang="en-GB" sz="2200" smtClean="0"/>
          </a:p>
        </p:txBody>
      </p:sp>
    </p:spTree>
    <p:extLst>
      <p:ext uri="{BB962C8B-B14F-4D97-AF65-F5344CB8AC3E}">
        <p14:creationId xmlns:p14="http://schemas.microsoft.com/office/powerpoint/2010/main" val="376796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5667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l-SI" sz="3200" b="1" smtClean="0"/>
              <a:t>Скрининг</a:t>
            </a:r>
            <a:endParaRPr lang="sr-Latn-CS" sz="3200" b="1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3238"/>
            <a:ext cx="8229600" cy="45259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sl-SI" sz="2600" b="1" smtClean="0"/>
              <a:t>Принципи успешности скрининг програма: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600" smtClean="0"/>
              <a:t>	</a:t>
            </a:r>
            <a:r>
              <a:rPr lang="sl-SI" sz="2600" smtClean="0"/>
              <a:t>- висока учесталост оболевања или умирања МТ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600" smtClean="0"/>
              <a:t>	</a:t>
            </a:r>
            <a:r>
              <a:rPr lang="sl-SI" sz="2600" smtClean="0"/>
              <a:t>- сагледан природни ток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600" smtClean="0"/>
              <a:t>	</a:t>
            </a:r>
            <a:r>
              <a:rPr lang="sl-SI" sz="2600" smtClean="0"/>
              <a:t>- бољи исход услед ранијег откривања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600" smtClean="0"/>
              <a:t>	</a:t>
            </a:r>
            <a:r>
              <a:rPr lang="sl-SI" sz="2600" smtClean="0"/>
              <a:t>- ефективно лечење доступно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600" smtClean="0"/>
              <a:t>	</a:t>
            </a:r>
            <a:r>
              <a:rPr lang="sl-SI" sz="2600" smtClean="0"/>
              <a:t>- скрининг тест прихватљив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600" smtClean="0"/>
              <a:t>	</a:t>
            </a:r>
            <a:r>
              <a:rPr lang="sl-SI" sz="2600" smtClean="0"/>
              <a:t>- скрининг тест безбедан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600" smtClean="0"/>
              <a:t>	</a:t>
            </a:r>
            <a:r>
              <a:rPr lang="sl-SI" sz="2600" smtClean="0"/>
              <a:t>- скрининг тест релативно јефтин</a:t>
            </a:r>
          </a:p>
          <a:p>
            <a:pPr eaLnBrk="1" hangingPunct="1">
              <a:lnSpc>
                <a:spcPct val="90000"/>
              </a:lnSpc>
            </a:pPr>
            <a:r>
              <a:rPr lang="sl-SI" sz="2600" b="1" smtClean="0"/>
              <a:t>Масовни скрининг</a:t>
            </a:r>
            <a:r>
              <a:rPr lang="en-US" sz="2600" b="1" smtClean="0"/>
              <a:t>	</a:t>
            </a:r>
            <a:r>
              <a:rPr lang="sl-SI" sz="2600" b="1" smtClean="0"/>
              <a:t>- </a:t>
            </a:r>
            <a:r>
              <a:rPr lang="sr-Cyrl-CS" sz="2600" b="1" smtClean="0"/>
              <a:t>Рак</a:t>
            </a:r>
            <a:r>
              <a:rPr lang="sl-SI" sz="2600" b="1" smtClean="0"/>
              <a:t> грлића материце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z="2600" b="1" smtClean="0"/>
              <a:t>			</a:t>
            </a:r>
            <a:r>
              <a:rPr lang="en-US" sz="2600" b="1" smtClean="0"/>
              <a:t>		</a:t>
            </a:r>
            <a:r>
              <a:rPr lang="sl-SI" sz="2600" b="1" smtClean="0"/>
              <a:t>- </a:t>
            </a:r>
            <a:r>
              <a:rPr lang="sr-Cyrl-CS" sz="2600" b="1" smtClean="0"/>
              <a:t>Рак</a:t>
            </a:r>
            <a:r>
              <a:rPr lang="sl-SI" sz="2600" b="1" smtClean="0"/>
              <a:t> дојке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z="2600" b="1" smtClean="0"/>
              <a:t>			</a:t>
            </a:r>
            <a:r>
              <a:rPr lang="en-US" sz="2600" b="1" smtClean="0"/>
              <a:t>		</a:t>
            </a:r>
            <a:r>
              <a:rPr lang="sl-SI" sz="2600" b="1" smtClean="0"/>
              <a:t>- </a:t>
            </a:r>
            <a:r>
              <a:rPr lang="sr-Cyrl-CS" sz="2600" b="1" smtClean="0"/>
              <a:t>Рак</a:t>
            </a:r>
            <a:r>
              <a:rPr lang="sl-SI" sz="2600" b="1" smtClean="0"/>
              <a:t> усне шупљине</a:t>
            </a:r>
            <a:endParaRPr lang="en-GB" sz="2600" b="1" smtClean="0"/>
          </a:p>
        </p:txBody>
      </p:sp>
    </p:spTree>
    <p:extLst>
      <p:ext uri="{BB962C8B-B14F-4D97-AF65-F5344CB8AC3E}">
        <p14:creationId xmlns:p14="http://schemas.microsoft.com/office/powerpoint/2010/main" val="92365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854075"/>
          </a:xfrm>
        </p:spPr>
        <p:txBody>
          <a:bodyPr/>
          <a:lstStyle/>
          <a:p>
            <a:pPr eaLnBrk="1" hangingPunct="1"/>
            <a:r>
              <a:rPr lang="sl-SI" sz="3400" b="1" u="sng" smtClean="0"/>
              <a:t>Дуван 1/5</a:t>
            </a:r>
            <a:endParaRPr lang="en-GB" sz="3400" b="1" u="sng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600" smtClean="0"/>
              <a:t>Најзначајнији узрок рака плућа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sl-SI" sz="2600" smtClean="0"/>
              <a:t>пушачи/непушачи: RR  	8-15 x </a:t>
            </a:r>
            <a:r>
              <a:rPr lang="en-US" sz="2600" smtClean="0">
                <a:cs typeface="Arial" charset="0"/>
              </a:rPr>
              <a:t>&gt;</a:t>
            </a:r>
            <a:r>
              <a:rPr lang="sl-SI" sz="2600" smtClean="0"/>
              <a:t> код м. </a:t>
            </a:r>
            <a:br>
              <a:rPr lang="sl-SI" sz="2600" smtClean="0"/>
            </a:br>
            <a:r>
              <a:rPr lang="sl-SI" sz="2600" smtClean="0"/>
              <a:t> 				</a:t>
            </a:r>
            <a:r>
              <a:rPr lang="sr-Cyrl-CS" sz="2600" smtClean="0"/>
              <a:t>          </a:t>
            </a:r>
            <a:r>
              <a:rPr lang="sl-SI" sz="2600" smtClean="0"/>
              <a:t>2-10 x </a:t>
            </a:r>
            <a:r>
              <a:rPr lang="en-US" sz="2600" smtClean="0">
                <a:cs typeface="Arial" charset="0"/>
              </a:rPr>
              <a:t>&gt;</a:t>
            </a:r>
            <a:r>
              <a:rPr lang="sl-SI" sz="2600" smtClean="0"/>
              <a:t> код ж.</a:t>
            </a:r>
            <a:endParaRPr lang="sl-SI" sz="2500" smtClean="0"/>
          </a:p>
          <a:p>
            <a:pPr eaLnBrk="1" hangingPunct="1">
              <a:lnSpc>
                <a:spcPct val="80000"/>
              </a:lnSpc>
            </a:pPr>
            <a:r>
              <a:rPr lang="sl-SI" sz="2600" smtClean="0"/>
              <a:t>Укупан ризик резултат различитих аспеката пушења: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600" smtClean="0"/>
              <a:t>време почетка пушења		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600" u="sng" smtClean="0"/>
              <a:t>дужина пушачког стажа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600" smtClean="0"/>
              <a:t>просечна количина попушеног дувана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600" smtClean="0"/>
              <a:t>врста дувана	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600" smtClean="0"/>
              <a:t>инхалација дуванског дима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600" smtClean="0"/>
              <a:t>начин уживања (жвакање)</a:t>
            </a:r>
            <a:endParaRPr lang="en-GB" sz="2600" smtClean="0"/>
          </a:p>
        </p:txBody>
      </p:sp>
    </p:spTree>
    <p:extLst>
      <p:ext uri="{BB962C8B-B14F-4D97-AF65-F5344CB8AC3E}">
        <p14:creationId xmlns:p14="http://schemas.microsoft.com/office/powerpoint/2010/main" val="4026613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eaLnBrk="1" hangingPunct="1"/>
            <a:r>
              <a:rPr lang="sl-SI" b="1" smtClean="0"/>
              <a:t>Скрининг</a:t>
            </a:r>
            <a:r>
              <a:rPr lang="en-US" b="1" smtClean="0"/>
              <a:t> </a:t>
            </a:r>
            <a:r>
              <a:rPr lang="sl-SI" b="1" smtClean="0"/>
              <a:t>за рак </a:t>
            </a:r>
            <a:r>
              <a:rPr lang="sl-SI" b="1" u="sng" smtClean="0"/>
              <a:t>дојке</a:t>
            </a:r>
            <a:endParaRPr lang="sr-Latn-CS" b="1" u="sng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5259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900" b="1" smtClean="0"/>
              <a:t>1.  </a:t>
            </a:r>
            <a:r>
              <a:rPr lang="sr-Cyrl-CS" sz="1900" b="1" smtClean="0"/>
              <a:t>М</a:t>
            </a:r>
            <a:r>
              <a:rPr lang="sl-SI" sz="1900" b="1" smtClean="0"/>
              <a:t>амографија ж. 50-6</a:t>
            </a:r>
            <a:r>
              <a:rPr lang="sr-Cyrl-CS" sz="1900" b="1" smtClean="0"/>
              <a:t>9</a:t>
            </a:r>
            <a:r>
              <a:rPr lang="sl-SI" sz="1900" b="1" smtClean="0"/>
              <a:t> г.</a:t>
            </a:r>
            <a:r>
              <a:rPr lang="sr-Cyrl-CS" sz="1900" b="1" smtClean="0"/>
              <a:t>, сваке две године</a:t>
            </a:r>
            <a:endParaRPr lang="sl-SI" sz="19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- </a:t>
            </a:r>
            <a:r>
              <a:rPr lang="sl-SI" sz="1600" smtClean="0"/>
              <a:t>смањује морталитет </a:t>
            </a:r>
            <a:endParaRPr 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sl-SI" sz="1600" smtClean="0"/>
              <a:t>- продужава преживљавање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sl-SI" sz="1600" smtClean="0"/>
              <a:t>- различите препоруке у погледу узраста и учесталости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sl-SI" sz="1600" smtClean="0"/>
              <a:t>- </a:t>
            </a:r>
            <a:r>
              <a:rPr lang="sr-Cyrl-CS" sz="1600" smtClean="0"/>
              <a:t>М</a:t>
            </a:r>
            <a:r>
              <a:rPr lang="sl-SI" sz="1600" smtClean="0"/>
              <a:t>амографија као </a:t>
            </a:r>
            <a:r>
              <a:rPr lang="sr-Cyrl-CS" sz="1600" smtClean="0"/>
              <a:t>метод за </a:t>
            </a:r>
            <a:r>
              <a:rPr lang="sl-SI" sz="1600" smtClean="0"/>
              <a:t>масовни скрининг?</a:t>
            </a:r>
            <a:br>
              <a:rPr lang="sl-SI" sz="1600" smtClean="0"/>
            </a:br>
            <a:r>
              <a:rPr lang="sl-SI" sz="1600" smtClean="0"/>
              <a:t>  </a:t>
            </a:r>
            <a:r>
              <a:rPr lang="sr-Cyrl-CS" sz="1600" smtClean="0"/>
              <a:t>Ако се обезбеди </a:t>
            </a:r>
            <a:r>
              <a:rPr lang="sl-SI" sz="1600" smtClean="0"/>
              <a:t>ефективно и поуздано скринирање најмање 70% жена </a:t>
            </a:r>
            <a:r>
              <a:rPr lang="sr-Cyrl-CS" sz="1600" smtClean="0"/>
              <a:t>  </a:t>
            </a:r>
            <a:r>
              <a:rPr lang="sl-SI" sz="1600" smtClean="0"/>
              <a:t>старијих од 50 г.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sl-SI" sz="1600" smtClean="0"/>
              <a:t>  </a:t>
            </a:r>
            <a:r>
              <a:rPr lang="sr-Cyrl-CS" sz="1600" smtClean="0"/>
              <a:t>Д</a:t>
            </a:r>
            <a:r>
              <a:rPr lang="sl-SI" sz="1600" smtClean="0"/>
              <a:t>окази о утицају ове мере на Мт?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900" b="1" smtClean="0"/>
              <a:t>2.  </a:t>
            </a:r>
            <a:r>
              <a:rPr lang="sr-Cyrl-CS" sz="1900" b="1" smtClean="0"/>
              <a:t>Ф</a:t>
            </a:r>
            <a:r>
              <a:rPr lang="sl-SI" sz="1900" b="1" smtClean="0"/>
              <a:t>изикални преглед (палпација) дојки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sl-SI" sz="1600" smtClean="0"/>
              <a:t>снижавање Мт?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sl-SI" sz="1600" smtClean="0"/>
              <a:t>масовни скрининг - не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900" b="1" smtClean="0"/>
              <a:t>3.  </a:t>
            </a:r>
            <a:r>
              <a:rPr lang="sr-Cyrl-CS" sz="1900" b="1" smtClean="0"/>
              <a:t>С</a:t>
            </a:r>
            <a:r>
              <a:rPr lang="sl-SI" sz="1900" b="1" smtClean="0"/>
              <a:t>амопреглед?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sl-SI" sz="1600" smtClean="0"/>
              <a:t>масовни скрининг - не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900" b="1" smtClean="0"/>
              <a:t>4.  УЗ?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sl-SI" sz="1600" smtClean="0"/>
              <a:t>(високе стопе лажно +  и лажно - налаза)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sl-SI" sz="1600" smtClean="0"/>
              <a:t>масовни скрининг – не</a:t>
            </a:r>
            <a:endParaRPr 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1900" b="1" smtClean="0"/>
              <a:t>5. МРИ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sl-SI" sz="1600" smtClean="0"/>
              <a:t>- открива форме које не открива мамографија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sl-SI" sz="1600" smtClean="0"/>
              <a:t>- превише скупа</a:t>
            </a:r>
            <a:endParaRPr lang="en-GB" sz="1600" smtClean="0"/>
          </a:p>
        </p:txBody>
      </p:sp>
    </p:spTree>
    <p:extLst>
      <p:ext uri="{BB962C8B-B14F-4D97-AF65-F5344CB8AC3E}">
        <p14:creationId xmlns:p14="http://schemas.microsoft.com/office/powerpoint/2010/main" val="420260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pPr eaLnBrk="1" hangingPunct="1"/>
            <a:r>
              <a:rPr lang="sl-SI" sz="3200" b="1" smtClean="0"/>
              <a:t>Скрининг за рак </a:t>
            </a:r>
            <a:r>
              <a:rPr lang="sl-SI" sz="3200" b="1" u="sng" smtClean="0"/>
              <a:t>грлића</a:t>
            </a:r>
            <a:r>
              <a:rPr lang="sl-SI" sz="3200" b="1" smtClean="0"/>
              <a:t> материце</a:t>
            </a:r>
            <a:endParaRPr lang="sr-Latn-CS" sz="3200" b="1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8229600" cy="452596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l-SI" sz="1900" b="1" smtClean="0"/>
              <a:t>Цитолошки тест</a:t>
            </a:r>
            <a:r>
              <a:rPr lang="sl-SI" sz="190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l-SI" sz="2000" b="1" smtClean="0"/>
              <a:t>        Папаниколау најуспешнији</a:t>
            </a:r>
            <a:r>
              <a:rPr lang="sl-SI" sz="200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900" smtClean="0"/>
              <a:t>	</a:t>
            </a:r>
            <a:r>
              <a:rPr lang="sl-SI" sz="1900" smtClean="0"/>
              <a:t>- Мт снижен за 50%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900" smtClean="0"/>
              <a:t>	</a:t>
            </a:r>
            <a:r>
              <a:rPr lang="sl-SI" sz="1900" smtClean="0"/>
              <a:t>- Ле снижен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900" smtClean="0"/>
              <a:t>	</a:t>
            </a:r>
            <a:r>
              <a:rPr lang="sl-SI" sz="1900" smtClean="0"/>
              <a:t>- откривање преканцерозних лезија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900" smtClean="0"/>
              <a:t>	</a:t>
            </a:r>
            <a:r>
              <a:rPr lang="sl-SI" sz="1900" smtClean="0"/>
              <a:t>- има смисла у срединама које имају материјална средства за: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900" smtClean="0"/>
              <a:t>	</a:t>
            </a:r>
            <a:r>
              <a:rPr lang="sl-SI" sz="1900" smtClean="0"/>
              <a:t>терапију и праћење оних са позитивним тестом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900" smtClean="0"/>
              <a:t>	</a:t>
            </a:r>
            <a:r>
              <a:rPr lang="sl-SI" sz="1900" smtClean="0"/>
              <a:t>- у жена са позитивним налазом тест поновити за 6 м, ако је </a:t>
            </a:r>
            <a:r>
              <a:rPr lang="en-US" sz="1900" smtClean="0"/>
              <a:t>  н</a:t>
            </a:r>
            <a:r>
              <a:rPr lang="sl-SI" sz="1900" smtClean="0"/>
              <a:t>алаз +</a:t>
            </a:r>
            <a:r>
              <a:rPr lang="sr-Cyrl-CS" sz="1900" smtClean="0"/>
              <a:t>,</a:t>
            </a:r>
            <a:r>
              <a:rPr lang="en-US" sz="1900" smtClean="0"/>
              <a:t> </a:t>
            </a:r>
            <a:r>
              <a:rPr lang="sl-SI" sz="1900" smtClean="0"/>
              <a:t>урадити колпоскопију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900" smtClean="0"/>
              <a:t>	</a:t>
            </a:r>
            <a:r>
              <a:rPr lang="sl-SI" sz="1900" smtClean="0"/>
              <a:t>- економски аспект (трошкови праћења и лечења жена са благим и умереним </a:t>
            </a:r>
            <a:r>
              <a:rPr lang="en-US" sz="1900" smtClean="0"/>
              <a:t> </a:t>
            </a:r>
            <a:r>
              <a:rPr lang="sl-SI" sz="1900" smtClean="0"/>
              <a:t>дисплазијама)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900" smtClean="0"/>
              <a:t>	</a:t>
            </a:r>
            <a:r>
              <a:rPr lang="sl-SI" sz="1900" smtClean="0"/>
              <a:t>- неопходни маркери (препознавање лезија које би без лечења прогредирале у рак)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l-SI" sz="1900" b="1" smtClean="0"/>
              <a:t>2. </a:t>
            </a:r>
            <a:r>
              <a:rPr lang="sr-Cyrl-CS" sz="1900" b="1" smtClean="0"/>
              <a:t>В</a:t>
            </a:r>
            <a:r>
              <a:rPr lang="sl-SI" sz="1900" b="1" smtClean="0"/>
              <a:t>изуелна инспекција цервикса применом сирћетне киселине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l-SI" sz="1900" b="1" smtClean="0"/>
              <a:t>3. ХПВ ДНК тест (канцерогени типови)</a:t>
            </a:r>
            <a:endParaRPr lang="en-GB" sz="1900" b="1" smtClean="0"/>
          </a:p>
        </p:txBody>
      </p:sp>
    </p:spTree>
    <p:extLst>
      <p:ext uri="{BB962C8B-B14F-4D97-AF65-F5344CB8AC3E}">
        <p14:creationId xmlns:p14="http://schemas.microsoft.com/office/powerpoint/2010/main" val="10018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pPr eaLnBrk="1" hangingPunct="1"/>
            <a:r>
              <a:rPr lang="sl-SI" sz="3400" b="1" smtClean="0"/>
              <a:t>Скрининг за </a:t>
            </a:r>
            <a:r>
              <a:rPr lang="sl-SI" sz="3400" b="1" u="sng" smtClean="0"/>
              <a:t>колоректални</a:t>
            </a:r>
            <a:r>
              <a:rPr lang="sl-SI" sz="3400" b="1" smtClean="0"/>
              <a:t> рак</a:t>
            </a:r>
            <a:endParaRPr lang="sr-Latn-CS" sz="3400" b="1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sz="2800" smtClean="0"/>
              <a:t>Методе за скрининг: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sl-SI" sz="2800" smtClean="0"/>
              <a:t>1. дигитални ректални преглед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sl-SI" sz="2800" smtClean="0"/>
              <a:t>2. тестови за откривање окултне крви у фецесу (ФОКТ)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sl-SI" sz="2800" smtClean="0"/>
              <a:t>3. иригографија с двоструким контрастом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sl-SI" sz="2800" smtClean="0"/>
              <a:t>4. ригидна сигмоидоскопија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sl-SI" sz="2800" smtClean="0"/>
              <a:t>5. флексибилна сигмоидоскопија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sl-SI" sz="2800" smtClean="0"/>
              <a:t>6. колоноскопија</a:t>
            </a:r>
          </a:p>
        </p:txBody>
      </p:sp>
    </p:spTree>
    <p:extLst>
      <p:ext uri="{BB962C8B-B14F-4D97-AF65-F5344CB8AC3E}">
        <p14:creationId xmlns:p14="http://schemas.microsoft.com/office/powerpoint/2010/main" val="381313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eaLnBrk="1" hangingPunct="1"/>
            <a:r>
              <a:rPr lang="sl-SI" sz="3400" smtClean="0"/>
              <a:t>Скрининг за колоректални рак</a:t>
            </a:r>
            <a:endParaRPr lang="sr-Latn-CS" sz="3400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000" smtClean="0"/>
              <a:t>ФОКТ највише коришћен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000" smtClean="0"/>
              <a:t>Н</a:t>
            </a:r>
            <a:r>
              <a:rPr lang="sl-SI" sz="2000" smtClean="0"/>
              <a:t>ајчешће Hemoccult II тест</a:t>
            </a:r>
            <a:br>
              <a:rPr lang="sl-SI" sz="2000" smtClean="0"/>
            </a:br>
            <a:r>
              <a:rPr lang="sl-SI" sz="2000" smtClean="0"/>
              <a:t>једноставан за примену</a:t>
            </a:r>
            <a:br>
              <a:rPr lang="sl-SI" sz="2000" smtClean="0"/>
            </a:br>
            <a:r>
              <a:rPr lang="sl-SI" sz="2000" smtClean="0"/>
              <a:t>прихватљив (неинвазиван, безболан)</a:t>
            </a:r>
            <a:br>
              <a:rPr lang="sl-SI" sz="2000" smtClean="0"/>
            </a:br>
            <a:r>
              <a:rPr lang="sl-SI" sz="2000" smtClean="0"/>
              <a:t>јефтин</a:t>
            </a:r>
            <a:br>
              <a:rPr lang="sl-SI" sz="2000" smtClean="0"/>
            </a:br>
            <a:r>
              <a:rPr lang="sl-SI" sz="2000" smtClean="0"/>
              <a:t>узраст 			</a:t>
            </a:r>
            <a:r>
              <a:rPr lang="en-US" sz="2000" smtClean="0"/>
              <a:t>&gt; </a:t>
            </a:r>
            <a:r>
              <a:rPr lang="sl-SI" sz="2000" smtClean="0"/>
              <a:t>50 г.</a:t>
            </a:r>
            <a:br>
              <a:rPr lang="sl-SI" sz="2000" smtClean="0"/>
            </a:br>
            <a:r>
              <a:rPr lang="sl-SI" sz="2000" smtClean="0"/>
              <a:t>учесталост 		2 x године</a:t>
            </a:r>
            <a:br>
              <a:rPr lang="sl-SI" sz="2000" smtClean="0"/>
            </a:br>
            <a:r>
              <a:rPr lang="sl-SI" sz="2000" smtClean="0"/>
              <a:t>Сн (ниска) 		50-60% за </a:t>
            </a:r>
            <a:r>
              <a:rPr lang="sr-Cyrl-CS" sz="2000" smtClean="0"/>
              <a:t>рак</a:t>
            </a:r>
            <a:r>
              <a:rPr lang="sl-SI" sz="2000" smtClean="0"/>
              <a:t> и 20-30% за аденоме </a:t>
            </a:r>
            <a:r>
              <a:rPr lang="en-US" sz="2000" smtClean="0"/>
              <a:t>&gt; 1цм</a:t>
            </a:r>
            <a:r>
              <a:rPr lang="sl-SI" sz="2000" smtClean="0"/>
              <a:t/>
            </a:r>
            <a:br>
              <a:rPr lang="sl-SI" sz="2000" smtClean="0"/>
            </a:br>
            <a:r>
              <a:rPr lang="sl-SI" sz="2000" smtClean="0"/>
              <a:t>Сп ниска 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рехидратација: 		&gt; Сн;  &lt; Сп</a:t>
            </a:r>
            <a:endParaRPr lang="sr-Cyrl-CS" sz="2000" smtClean="0"/>
          </a:p>
          <a:p>
            <a:pPr lvl="1" eaLnBrk="1" hangingPunct="1">
              <a:lnSpc>
                <a:spcPct val="80000"/>
              </a:lnSpc>
            </a:pPr>
            <a:r>
              <a:rPr lang="sr-Cyrl-CS" sz="2000" smtClean="0"/>
              <a:t>И</a:t>
            </a:r>
            <a:r>
              <a:rPr lang="sl-SI" sz="2000" smtClean="0"/>
              <a:t>мунохистохемијски тестови</a:t>
            </a:r>
            <a:br>
              <a:rPr lang="sl-SI" sz="2000" smtClean="0"/>
            </a:br>
            <a:r>
              <a:rPr lang="sl-SI" sz="2000" smtClean="0"/>
              <a:t>Сн већа</a:t>
            </a:r>
            <a:br>
              <a:rPr lang="sl-SI" sz="2000" smtClean="0"/>
            </a:br>
            <a:r>
              <a:rPr lang="sl-SI" sz="2000" smtClean="0"/>
              <a:t>Сп није утврђена</a:t>
            </a:r>
            <a:br>
              <a:rPr lang="sl-SI" sz="2000" smtClean="0"/>
            </a:br>
            <a:r>
              <a:rPr lang="sl-SI" sz="2000" smtClean="0"/>
              <a:t>скупи</a:t>
            </a:r>
            <a:br>
              <a:rPr lang="sl-SI" sz="2000" smtClean="0"/>
            </a:br>
            <a:r>
              <a:rPr lang="sl-SI" sz="2000" smtClean="0"/>
              <a:t>не за масовни скрининг</a:t>
            </a:r>
            <a:endParaRPr lang="en-GB" sz="2000" smtClean="0"/>
          </a:p>
          <a:p>
            <a:pPr eaLnBrk="1" hangingPunct="1">
              <a:lnSpc>
                <a:spcPct val="80000"/>
              </a:lnSpc>
            </a:pPr>
            <a:endParaRPr lang="sr-Latn-CS" sz="2000" smtClean="0"/>
          </a:p>
        </p:txBody>
      </p:sp>
    </p:spTree>
    <p:extLst>
      <p:ext uri="{BB962C8B-B14F-4D97-AF65-F5344CB8AC3E}">
        <p14:creationId xmlns:p14="http://schemas.microsoft.com/office/powerpoint/2010/main" val="21972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b="1" smtClean="0"/>
              <a:t>Скрининг за рак </a:t>
            </a:r>
            <a:r>
              <a:rPr lang="sl-SI" b="1" u="sng" smtClean="0"/>
              <a:t>простате</a:t>
            </a:r>
            <a:endParaRPr lang="sr-Latn-CS" b="1" u="sng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sl-SI" u="sng" smtClean="0"/>
          </a:p>
          <a:p>
            <a:pPr eaLnBrk="1" hangingPunct="1"/>
            <a:r>
              <a:rPr lang="sl-SI" smtClean="0"/>
              <a:t>дигитални ректални преглед</a:t>
            </a:r>
            <a:br>
              <a:rPr lang="sl-SI" smtClean="0"/>
            </a:br>
            <a:r>
              <a:rPr lang="sl-SI" smtClean="0"/>
              <a:t>- није Сн за ране форме</a:t>
            </a:r>
            <a:endParaRPr lang="en-US" smtClean="0"/>
          </a:p>
          <a:p>
            <a:pPr eaLnBrk="1" hangingPunct="1">
              <a:buFontTx/>
              <a:buNone/>
            </a:pPr>
            <a:endParaRPr lang="sl-SI" smtClean="0"/>
          </a:p>
          <a:p>
            <a:pPr eaLnBrk="1" hangingPunct="1"/>
            <a:r>
              <a:rPr lang="sl-SI" smtClean="0"/>
              <a:t>простатни специфични антиген - ПСА,</a:t>
            </a:r>
            <a:br>
              <a:rPr lang="sl-SI" smtClean="0"/>
            </a:br>
            <a:r>
              <a:rPr lang="en-US" smtClean="0"/>
              <a:t>&gt; </a:t>
            </a:r>
            <a:r>
              <a:rPr lang="sl-SI" smtClean="0"/>
              <a:t>50 г. , 1 x годишње</a:t>
            </a:r>
            <a:br>
              <a:rPr lang="sl-SI" smtClean="0"/>
            </a:br>
            <a:r>
              <a:rPr lang="en-US" smtClean="0"/>
              <a:t>&lt; </a:t>
            </a:r>
            <a:r>
              <a:rPr lang="sl-SI" smtClean="0"/>
              <a:t>Мт?</a:t>
            </a:r>
            <a:endParaRPr lang="sl-SI" u="sng" smtClean="0"/>
          </a:p>
          <a:p>
            <a:pPr eaLnBrk="1" hangingPunct="1">
              <a:buFontTx/>
              <a:buNone/>
            </a:pP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86769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sz="3400" b="1" smtClean="0"/>
              <a:t>Скрининг за рак </a:t>
            </a:r>
            <a:r>
              <a:rPr lang="sl-SI" sz="3400" b="1" u="sng" smtClean="0"/>
              <a:t>усне дупље</a:t>
            </a:r>
            <a:endParaRPr lang="sr-Latn-CS" sz="3400" b="1" u="sng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492375"/>
            <a:ext cx="8229600" cy="35909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l-SI" u="sng" smtClean="0"/>
          </a:p>
          <a:p>
            <a:pPr eaLnBrk="1" hangingPunct="1"/>
            <a:r>
              <a:rPr lang="sr-Cyrl-CS" smtClean="0"/>
              <a:t>И</a:t>
            </a:r>
            <a:r>
              <a:rPr lang="sl-SI" smtClean="0"/>
              <a:t>нспекција уста </a:t>
            </a: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</a:t>
            </a:r>
            <a:r>
              <a:rPr lang="sl-SI" smtClean="0"/>
              <a:t>(у областима високе </a:t>
            </a:r>
            <a:r>
              <a:rPr lang="sr-Cyrl-CS" smtClean="0"/>
              <a:t>инциденције</a:t>
            </a:r>
            <a:r>
              <a:rPr lang="sl-SI" smtClean="0"/>
              <a:t>)</a:t>
            </a:r>
            <a:endParaRPr lang="en-US" smtClean="0"/>
          </a:p>
          <a:p>
            <a:pPr eaLnBrk="1" hangingPunct="1">
              <a:buFontTx/>
              <a:buNone/>
            </a:pPr>
            <a:endParaRPr lang="sl-SI" smtClean="0"/>
          </a:p>
          <a:p>
            <a:pPr eaLnBrk="1" hangingPunct="1"/>
            <a:r>
              <a:rPr lang="sl-SI" smtClean="0"/>
              <a:t>&lt; Мт?</a:t>
            </a:r>
            <a:endParaRPr lang="sl-SI" u="sng" smtClean="0"/>
          </a:p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96601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pPr eaLnBrk="1" hangingPunct="1"/>
            <a:r>
              <a:rPr lang="sl-SI" sz="3000" b="1" smtClean="0"/>
              <a:t>Скрининг за МТ </a:t>
            </a:r>
            <a:r>
              <a:rPr lang="sl-SI" sz="3000" b="1" u="sng" smtClean="0"/>
              <a:t>осталих локализација</a:t>
            </a:r>
            <a:endParaRPr lang="sr-Latn-CS" sz="3000" b="1" u="sng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8229600" cy="4525962"/>
          </a:xfrm>
        </p:spPr>
        <p:txBody>
          <a:bodyPr/>
          <a:lstStyle/>
          <a:p>
            <a:pPr eaLnBrk="1" hangingPunct="1"/>
            <a:r>
              <a:rPr lang="sr-Cyrl-CS" smtClean="0"/>
              <a:t>Р</a:t>
            </a:r>
            <a:r>
              <a:rPr lang="sl-SI" smtClean="0"/>
              <a:t>адиографска техника + гастроскопија</a:t>
            </a:r>
          </a:p>
          <a:p>
            <a:pPr lvl="1" eaLnBrk="1" hangingPunct="1"/>
            <a:r>
              <a:rPr lang="sl-SI" smtClean="0"/>
              <a:t>у земљама са високом </a:t>
            </a:r>
            <a:r>
              <a:rPr lang="sr-Cyrl-CS" smtClean="0"/>
              <a:t>инциденцијом</a:t>
            </a:r>
            <a:r>
              <a:rPr lang="sl-SI" smtClean="0"/>
              <a:t> (Јапан) </a:t>
            </a:r>
            <a:r>
              <a:rPr lang="sr-Cyrl-CS" smtClean="0"/>
              <a:t>рака</a:t>
            </a:r>
            <a:r>
              <a:rPr lang="sl-SI" smtClean="0"/>
              <a:t> желуца</a:t>
            </a:r>
          </a:p>
          <a:p>
            <a:pPr eaLnBrk="1" hangingPunct="1"/>
            <a:r>
              <a:rPr lang="sr-Cyrl-CS" smtClean="0"/>
              <a:t>В</a:t>
            </a:r>
            <a:r>
              <a:rPr lang="sl-SI" smtClean="0"/>
              <a:t>исок ниво Ат на ЕБВ</a:t>
            </a:r>
          </a:p>
          <a:p>
            <a:pPr lvl="1" eaLnBrk="1" hangingPunct="1"/>
            <a:r>
              <a:rPr lang="sl-SI" smtClean="0"/>
              <a:t>у земљама са високом </a:t>
            </a:r>
            <a:r>
              <a:rPr lang="sr-Cyrl-CS" smtClean="0"/>
              <a:t>инциденцијом</a:t>
            </a:r>
            <a:r>
              <a:rPr lang="sl-SI" smtClean="0"/>
              <a:t> назофарингеалног рака (Кина)</a:t>
            </a:r>
          </a:p>
          <a:p>
            <a:pPr eaLnBrk="1" hangingPunct="1"/>
            <a:r>
              <a:rPr lang="sr-Cyrl-CS" smtClean="0"/>
              <a:t>Р</a:t>
            </a:r>
            <a:r>
              <a:rPr lang="sl-SI" smtClean="0"/>
              <a:t>едовни преглед коже?</a:t>
            </a:r>
          </a:p>
          <a:p>
            <a:pPr lvl="1" eaLnBrk="1" hangingPunct="1"/>
            <a:r>
              <a:rPr lang="sl-SI" smtClean="0"/>
              <a:t>у особа са високим ризиком</a:t>
            </a:r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29442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782637"/>
          </a:xfrm>
        </p:spPr>
        <p:txBody>
          <a:bodyPr/>
          <a:lstStyle/>
          <a:p>
            <a:pPr eaLnBrk="1" hangingPunct="1"/>
            <a:r>
              <a:rPr lang="sl-SI" sz="3800" b="1" smtClean="0"/>
              <a:t>Дуван (2/5)</a:t>
            </a:r>
            <a:endParaRPr lang="en-GB" sz="3800" b="1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8229600" cy="45704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400" smtClean="0"/>
              <a:t>Рак усне шупљине, гркљана, ждрела, једњака, панкреаса, бубрега, мокраћне бешике;  желудац, дебело црево</a:t>
            </a:r>
            <a:br>
              <a:rPr lang="sl-SI" sz="2400" smtClean="0"/>
            </a:br>
            <a:r>
              <a:rPr lang="sl-SI" sz="2400" smtClean="0"/>
              <a:t/>
            </a:r>
            <a:br>
              <a:rPr lang="sl-SI" sz="2400" smtClean="0"/>
            </a:br>
            <a:r>
              <a:rPr lang="sl-SI" sz="2400" u="sng" smtClean="0"/>
              <a:t>пушачи/непушачи:</a:t>
            </a:r>
            <a:r>
              <a:rPr lang="sl-SI" sz="2400" smtClean="0"/>
              <a:t>		</a:t>
            </a:r>
            <a:r>
              <a:rPr lang="en-US" sz="2400" smtClean="0"/>
              <a:t> </a:t>
            </a:r>
            <a:r>
              <a:rPr lang="sl-SI" sz="2400" u="sng" smtClean="0"/>
              <a:t>&gt; ризик</a:t>
            </a:r>
            <a:r>
              <a:rPr lang="sl-SI" sz="2400" smtClean="0"/>
              <a:t/>
            </a:r>
            <a:br>
              <a:rPr lang="sl-SI" sz="2400" smtClean="0"/>
            </a:br>
            <a:r>
              <a:rPr lang="sl-SI" sz="2400" smtClean="0"/>
              <a:t> </a:t>
            </a:r>
            <a:r>
              <a:rPr lang="sr-Cyrl-CS" sz="2400" smtClean="0"/>
              <a:t>Рак</a:t>
            </a:r>
            <a:r>
              <a:rPr lang="sl-SI" sz="2400" smtClean="0"/>
              <a:t> усне шупљине:		</a:t>
            </a:r>
            <a:r>
              <a:rPr lang="en-US" sz="2400" smtClean="0"/>
              <a:t> </a:t>
            </a:r>
            <a:r>
              <a:rPr lang="sl-SI" sz="2400" smtClean="0"/>
              <a:t>3-10 x </a:t>
            </a:r>
            <a:br>
              <a:rPr lang="sl-SI" sz="2400" smtClean="0"/>
            </a:br>
            <a:r>
              <a:rPr lang="sl-SI" sz="2400" smtClean="0"/>
              <a:t> </a:t>
            </a:r>
            <a:r>
              <a:rPr lang="sr-Cyrl-CS" sz="2400" smtClean="0"/>
              <a:t>Рак</a:t>
            </a:r>
            <a:r>
              <a:rPr lang="sl-SI" sz="2400" smtClean="0"/>
              <a:t> гркљана:			</a:t>
            </a:r>
            <a:r>
              <a:rPr lang="en-US" sz="2400" smtClean="0"/>
              <a:t> </a:t>
            </a:r>
            <a:r>
              <a:rPr lang="sl-SI" sz="2400" smtClean="0"/>
              <a:t>10 x </a:t>
            </a:r>
            <a:br>
              <a:rPr lang="sl-SI" sz="2400" smtClean="0"/>
            </a:br>
            <a:r>
              <a:rPr lang="sl-SI" sz="2400" smtClean="0"/>
              <a:t> </a:t>
            </a:r>
            <a:r>
              <a:rPr lang="sr-Cyrl-CS" sz="2400" smtClean="0"/>
              <a:t>Рак</a:t>
            </a:r>
            <a:r>
              <a:rPr lang="sl-SI" sz="2400" smtClean="0"/>
              <a:t> једњака:			</a:t>
            </a:r>
            <a:r>
              <a:rPr lang="en-US" sz="2400" smtClean="0"/>
              <a:t> </a:t>
            </a:r>
            <a:r>
              <a:rPr lang="sl-SI" sz="2400" smtClean="0"/>
              <a:t>4-8 x </a:t>
            </a:r>
            <a:br>
              <a:rPr lang="sl-SI" sz="2400" smtClean="0"/>
            </a:br>
            <a:r>
              <a:rPr lang="sl-SI" sz="2400" smtClean="0"/>
              <a:t> </a:t>
            </a:r>
            <a:r>
              <a:rPr lang="sr-Cyrl-CS" sz="2400" smtClean="0"/>
              <a:t>Рак</a:t>
            </a:r>
            <a:r>
              <a:rPr lang="sl-SI" sz="2400" smtClean="0"/>
              <a:t> желуца:			</a:t>
            </a:r>
            <a:r>
              <a:rPr lang="en-US" sz="2400" smtClean="0"/>
              <a:t> </a:t>
            </a:r>
            <a:r>
              <a:rPr lang="sl-SI" sz="2400" smtClean="0"/>
              <a:t>50-60% </a:t>
            </a:r>
            <a:br>
              <a:rPr lang="sl-SI" sz="2400" smtClean="0"/>
            </a:br>
            <a:r>
              <a:rPr lang="sl-SI" sz="2400" smtClean="0"/>
              <a:t> </a:t>
            </a:r>
            <a:r>
              <a:rPr lang="sr-Cyrl-CS" sz="2400" smtClean="0"/>
              <a:t>Рак</a:t>
            </a:r>
            <a:r>
              <a:rPr lang="sl-SI" sz="2400" smtClean="0"/>
              <a:t> дебелог црева:		</a:t>
            </a:r>
            <a:r>
              <a:rPr lang="en-US" sz="2400" smtClean="0"/>
              <a:t> </a:t>
            </a:r>
            <a:r>
              <a:rPr lang="sl-SI" sz="2400" smtClean="0"/>
              <a:t>50-60% </a:t>
            </a:r>
            <a:br>
              <a:rPr lang="sl-SI" sz="2400" smtClean="0"/>
            </a:br>
            <a:r>
              <a:rPr lang="sl-SI" sz="2400" smtClean="0"/>
              <a:t> </a:t>
            </a:r>
            <a:r>
              <a:rPr lang="sr-Cyrl-CS" sz="2400" smtClean="0"/>
              <a:t>Рак</a:t>
            </a:r>
            <a:r>
              <a:rPr lang="sl-SI" sz="2400" smtClean="0"/>
              <a:t> панкреаса:			</a:t>
            </a:r>
            <a:r>
              <a:rPr lang="en-US" sz="2400" smtClean="0"/>
              <a:t> </a:t>
            </a:r>
            <a:r>
              <a:rPr lang="sl-SI" sz="2400" smtClean="0"/>
              <a:t>2-5 x </a:t>
            </a:r>
            <a:br>
              <a:rPr lang="sl-SI" sz="2400" smtClean="0"/>
            </a:br>
            <a:r>
              <a:rPr lang="sl-SI" sz="2400" smtClean="0"/>
              <a:t> </a:t>
            </a:r>
            <a:r>
              <a:rPr lang="sr-Cyrl-CS" sz="2400" smtClean="0"/>
              <a:t>Рак</a:t>
            </a:r>
            <a:r>
              <a:rPr lang="sl-SI" sz="2400" smtClean="0"/>
              <a:t> бубрега:			</a:t>
            </a:r>
            <a:r>
              <a:rPr lang="en-US" sz="2400" smtClean="0"/>
              <a:t> </a:t>
            </a:r>
            <a:r>
              <a:rPr lang="sl-SI" sz="2400" smtClean="0"/>
              <a:t>1,2-2,3 x </a:t>
            </a:r>
            <a:br>
              <a:rPr lang="sl-SI" sz="2400" smtClean="0"/>
            </a:br>
            <a:r>
              <a:rPr lang="sl-SI" sz="2400" smtClean="0"/>
              <a:t> </a:t>
            </a:r>
            <a:r>
              <a:rPr lang="sr-Cyrl-CS" sz="2400" smtClean="0"/>
              <a:t>Р</a:t>
            </a:r>
            <a:r>
              <a:rPr lang="sl-SI" sz="2400" smtClean="0"/>
              <a:t>a</a:t>
            </a:r>
            <a:r>
              <a:rPr lang="sr-Cyrl-CS" sz="2400" smtClean="0"/>
              <a:t>к</a:t>
            </a:r>
            <a:r>
              <a:rPr lang="sl-SI" sz="2400" smtClean="0"/>
              <a:t> бубр. карлице и уретера:  2,5-7,0 x </a:t>
            </a:r>
            <a:br>
              <a:rPr lang="sl-SI" sz="2400" smtClean="0"/>
            </a:br>
            <a:r>
              <a:rPr lang="sl-SI" sz="2400" smtClean="0"/>
              <a:t> </a:t>
            </a:r>
            <a:r>
              <a:rPr lang="sr-Cyrl-CS" sz="2400" smtClean="0"/>
              <a:t>Рак</a:t>
            </a:r>
            <a:r>
              <a:rPr lang="sl-SI" sz="2400" smtClean="0"/>
              <a:t> мокраћне бешике:	</a:t>
            </a:r>
            <a:endParaRPr lang="en-GB" sz="2400" smtClean="0"/>
          </a:p>
        </p:txBody>
      </p:sp>
    </p:spTree>
    <p:extLst>
      <p:ext uri="{BB962C8B-B14F-4D97-AF65-F5344CB8AC3E}">
        <p14:creationId xmlns:p14="http://schemas.microsoft.com/office/powerpoint/2010/main" val="23054546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854075"/>
          </a:xfrm>
        </p:spPr>
        <p:txBody>
          <a:bodyPr/>
          <a:lstStyle/>
          <a:p>
            <a:pPr eaLnBrk="1" hangingPunct="1"/>
            <a:r>
              <a:rPr lang="sl-SI" sz="3800" b="1" smtClean="0"/>
              <a:t>Дуван 3/5</a:t>
            </a:r>
            <a:endParaRPr lang="en-GB" sz="3800" b="1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600" smtClean="0"/>
              <a:t>Дувански дим + други агенси, тј. комбинована изложеност: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повећан ризик од настанка неких МТ (или сабирање или умножавање ризика)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усна шупљина, гркљан и једњак: пушење + алкохол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рак плућа: пушење + азбест и/или јонизујуће зрачење</a:t>
            </a:r>
          </a:p>
          <a:p>
            <a:pPr eaLnBrk="1" hangingPunct="1">
              <a:lnSpc>
                <a:spcPct val="80000"/>
              </a:lnSpc>
            </a:pPr>
            <a:r>
              <a:rPr lang="sl-SI" sz="2600" smtClean="0"/>
              <a:t>Недобровољно пушење: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200" smtClean="0"/>
              <a:t>Рак</a:t>
            </a:r>
            <a:r>
              <a:rPr lang="sl-SI" sz="2200" smtClean="0"/>
              <a:t> плућа у пасивних пушача (жене пушача) за 24% </a:t>
            </a:r>
            <a:r>
              <a:rPr lang="sl-SI" sz="2200" u="sng" smtClean="0"/>
              <a:t>већи</a:t>
            </a:r>
            <a:r>
              <a:rPr lang="sl-SI" sz="2200" smtClean="0"/>
              <a:t> и зависи од:</a:t>
            </a:r>
            <a:br>
              <a:rPr lang="sl-SI" sz="2200" smtClean="0"/>
            </a:br>
            <a:r>
              <a:rPr lang="sl-SI" sz="2200" smtClean="0"/>
              <a:t>броја попушених цигарета и дужине изложености дуванском диму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200" smtClean="0"/>
              <a:t>Пушење у трудноћи:</a:t>
            </a:r>
            <a:br>
              <a:rPr lang="sl-SI" sz="2200" smtClean="0"/>
            </a:br>
            <a:r>
              <a:rPr lang="sr-Cyrl-CS" sz="2200" smtClean="0"/>
              <a:t>Ш</a:t>
            </a:r>
            <a:r>
              <a:rPr lang="sl-SI" sz="2200" smtClean="0"/>
              <a:t>тетни ефекти по плод</a:t>
            </a:r>
            <a:r>
              <a:rPr lang="sr-Cyrl-CS" sz="2200" smtClean="0"/>
              <a:t>,</a:t>
            </a:r>
            <a:r>
              <a:rPr lang="sl-SI" sz="2200" smtClean="0"/>
              <a:t/>
            </a:r>
            <a:br>
              <a:rPr lang="sl-SI" sz="2200" smtClean="0"/>
            </a:br>
            <a:r>
              <a:rPr lang="sl-SI" sz="2200" smtClean="0"/>
              <a:t>ризик настанка </a:t>
            </a:r>
            <a:r>
              <a:rPr lang="sr-Cyrl-CS" sz="2000" smtClean="0"/>
              <a:t>рака</a:t>
            </a:r>
            <a:r>
              <a:rPr lang="sl-SI" sz="2200" smtClean="0"/>
              <a:t> код деце није повећан</a:t>
            </a:r>
          </a:p>
          <a:p>
            <a:pPr lvl="1" eaLnBrk="1" hangingPunct="1">
              <a:lnSpc>
                <a:spcPct val="80000"/>
              </a:lnSpc>
            </a:pPr>
            <a:endParaRPr lang="en-GB" sz="2200" smtClean="0"/>
          </a:p>
        </p:txBody>
      </p:sp>
    </p:spTree>
    <p:extLst>
      <p:ext uri="{BB962C8B-B14F-4D97-AF65-F5344CB8AC3E}">
        <p14:creationId xmlns:p14="http://schemas.microsoft.com/office/powerpoint/2010/main" val="3877326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854075"/>
          </a:xfrm>
        </p:spPr>
        <p:txBody>
          <a:bodyPr/>
          <a:lstStyle/>
          <a:p>
            <a:pPr eaLnBrk="1" hangingPunct="1"/>
            <a:r>
              <a:rPr lang="sl-SI" sz="3400" b="1" smtClean="0"/>
              <a:t>Дуван 4/5</a:t>
            </a:r>
            <a:endParaRPr lang="en-GB" sz="3400" b="1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600" smtClean="0"/>
              <a:t>У дуванском диму 55 канцерогена:</a:t>
            </a:r>
          </a:p>
          <a:p>
            <a:pPr eaLnBrk="1" hangingPunct="1">
              <a:lnSpc>
                <a:spcPct val="80000"/>
              </a:lnSpc>
            </a:pPr>
            <a:r>
              <a:rPr lang="sl-SI" sz="2600" smtClean="0"/>
              <a:t>Тешко одредити релативни допринос у настанку МТ</a:t>
            </a:r>
          </a:p>
          <a:p>
            <a:pPr eaLnBrk="1" hangingPunct="1">
              <a:lnSpc>
                <a:spcPct val="80000"/>
              </a:lnSpc>
            </a:pPr>
            <a:r>
              <a:rPr lang="sl-SI" sz="2600" smtClean="0"/>
              <a:t>Најзначајнији канцерогени дуванског дима:</a:t>
            </a:r>
          </a:p>
          <a:p>
            <a:pPr lvl="3" eaLnBrk="1" hangingPunct="1">
              <a:lnSpc>
                <a:spcPct val="80000"/>
              </a:lnSpc>
            </a:pPr>
            <a:r>
              <a:rPr lang="sl-SI" sz="2400" smtClean="0"/>
              <a:t>полициклични ароматични угљоводоници</a:t>
            </a:r>
          </a:p>
          <a:p>
            <a:pPr lvl="3" eaLnBrk="1" hangingPunct="1">
              <a:lnSpc>
                <a:spcPct val="80000"/>
              </a:lnSpc>
            </a:pPr>
            <a:r>
              <a:rPr lang="sl-SI" sz="2400" smtClean="0"/>
              <a:t>специфични нитрозамини</a:t>
            </a:r>
          </a:p>
          <a:p>
            <a:pPr lvl="3" eaLnBrk="1" hangingPunct="1">
              <a:lnSpc>
                <a:spcPct val="80000"/>
              </a:lnSpc>
            </a:pPr>
            <a:r>
              <a:rPr lang="sl-SI" sz="2400" smtClean="0"/>
              <a:t>Л-бутанол</a:t>
            </a:r>
          </a:p>
          <a:p>
            <a:pPr lvl="3" eaLnBrk="1" hangingPunct="1">
              <a:lnSpc>
                <a:spcPct val="80000"/>
              </a:lnSpc>
            </a:pPr>
            <a:r>
              <a:rPr lang="sl-SI" sz="2400" smtClean="0"/>
              <a:t>слободни радикали (оксидативно оштећење ДНК)</a:t>
            </a:r>
          </a:p>
          <a:p>
            <a:pPr eaLnBrk="1" hangingPunct="1">
              <a:lnSpc>
                <a:spcPct val="80000"/>
              </a:lnSpc>
            </a:pPr>
            <a:r>
              <a:rPr lang="sl-SI" sz="2600" smtClean="0"/>
              <a:t>Недовољно дефинисана улога канцерогена као: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600" smtClean="0"/>
              <a:t>4-аминобифенил</a:t>
            </a:r>
          </a:p>
          <a:p>
            <a:pPr lvl="1" eaLnBrk="1" hangingPunct="1">
              <a:lnSpc>
                <a:spcPct val="80000"/>
              </a:lnSpc>
            </a:pPr>
            <a:r>
              <a:rPr lang="sl-SI" sz="2600" smtClean="0"/>
              <a:t>Ni, Cr, Cd, As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GB" sz="2600" smtClean="0"/>
          </a:p>
        </p:txBody>
      </p:sp>
    </p:spTree>
    <p:extLst>
      <p:ext uri="{BB962C8B-B14F-4D97-AF65-F5344CB8AC3E}">
        <p14:creationId xmlns:p14="http://schemas.microsoft.com/office/powerpoint/2010/main" val="268236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pPr eaLnBrk="1" hangingPunct="1"/>
            <a:r>
              <a:rPr lang="sl-SI" sz="3800" b="1" smtClean="0"/>
              <a:t>Дуван 5/5</a:t>
            </a:r>
            <a:endParaRPr lang="en-GB" sz="3800" b="1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89138"/>
            <a:ext cx="8229600" cy="43815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smtClean="0"/>
              <a:t>Гени </a:t>
            </a:r>
            <a:r>
              <a:rPr lang="sl-SI" sz="2400" smtClean="0"/>
              <a:t>П450 :</a:t>
            </a:r>
            <a:br>
              <a:rPr lang="sl-SI" sz="2400" smtClean="0"/>
            </a:br>
            <a:r>
              <a:rPr lang="sl-SI" sz="2400" smtClean="0"/>
              <a:t>- метаболички активирају или</a:t>
            </a:r>
            <a:br>
              <a:rPr lang="sl-SI" sz="2400" smtClean="0"/>
            </a:br>
            <a:r>
              <a:rPr lang="sl-SI" sz="2400" smtClean="0"/>
              <a:t>- детоксикују канцерогене</a:t>
            </a:r>
          </a:p>
          <a:p>
            <a:pPr eaLnBrk="1" hangingPunct="1">
              <a:lnSpc>
                <a:spcPct val="80000"/>
              </a:lnSpc>
            </a:pPr>
            <a:r>
              <a:rPr lang="sl-SI" sz="2400" smtClean="0"/>
              <a:t>Ензими који метаболишу канцерогене?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smtClean="0"/>
              <a:t>	П450 гени: CYP1A1 </a:t>
            </a:r>
            <a:r>
              <a:rPr lang="sr-Cyrl-CS" sz="2400" smtClean="0"/>
              <a:t>и</a:t>
            </a:r>
            <a:r>
              <a:rPr lang="sl-SI" sz="2400" smtClean="0"/>
              <a:t> CYP2D6</a:t>
            </a:r>
            <a:r>
              <a:rPr lang="sr-Cyrl-CS" sz="2400" smtClean="0"/>
              <a:t> и</a:t>
            </a:r>
            <a:endParaRPr lang="sl-SI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400" smtClean="0"/>
              <a:t>	glutation -S transferaza (GSTM1)</a:t>
            </a:r>
          </a:p>
          <a:p>
            <a:pPr eaLnBrk="1" hangingPunct="1">
              <a:lnSpc>
                <a:spcPct val="80000"/>
              </a:lnSpc>
            </a:pPr>
            <a:r>
              <a:rPr lang="sl-SI" sz="2400" b="1" smtClean="0"/>
              <a:t>Специфични полиморфизам у овим генима?</a:t>
            </a:r>
          </a:p>
          <a:p>
            <a:pPr eaLnBrk="1" hangingPunct="1">
              <a:lnSpc>
                <a:spcPct val="80000"/>
              </a:lnSpc>
            </a:pPr>
            <a:r>
              <a:rPr lang="sl-SI" sz="2400" smtClean="0"/>
              <a:t>Код оболелих од </a:t>
            </a:r>
            <a:r>
              <a:rPr lang="sr-Cyrl-CS" sz="2400" smtClean="0"/>
              <a:t>рака</a:t>
            </a:r>
            <a:r>
              <a:rPr lang="sl-SI" sz="2400" smtClean="0"/>
              <a:t> плућа оштећења у:</a:t>
            </a:r>
            <a:br>
              <a:rPr lang="sl-SI" sz="2400" smtClean="0"/>
            </a:br>
            <a:r>
              <a:rPr lang="sl-SI" sz="2400" smtClean="0"/>
              <a:t>- онкогенима (K-Ras)</a:t>
            </a:r>
            <a:br>
              <a:rPr lang="sl-SI" sz="2400" smtClean="0"/>
            </a:br>
            <a:r>
              <a:rPr lang="sl-SI" sz="2400" smtClean="0"/>
              <a:t>- тумор-супресорним генима (TP53 </a:t>
            </a:r>
            <a:r>
              <a:rPr lang="sr-Cyrl-CS" sz="2400" smtClean="0"/>
              <a:t>и</a:t>
            </a:r>
            <a:r>
              <a:rPr lang="sl-SI" sz="2400" smtClean="0"/>
              <a:t> p161NK4a) као и</a:t>
            </a:r>
            <a:br>
              <a:rPr lang="sl-SI" sz="2400" smtClean="0"/>
            </a:br>
            <a:r>
              <a:rPr lang="sl-SI" sz="2400" smtClean="0"/>
              <a:t>- хромозомске аномалије (делеција 3p21.3 хромозомске регије)</a:t>
            </a:r>
            <a:br>
              <a:rPr lang="sl-SI" sz="2400" smtClean="0"/>
            </a:br>
            <a:r>
              <a:rPr lang="sl-SI" sz="2400" smtClean="0">
                <a:sym typeface="Symbol" pitchFamily="18" charset="2"/>
              </a:rPr>
              <a:t></a:t>
            </a:r>
            <a:r>
              <a:rPr lang="sl-SI" sz="2400" smtClean="0"/>
              <a:t> Указује на значај клонске селекције (</a:t>
            </a:r>
            <a:r>
              <a:rPr lang="sr-Cyrl-CS" sz="2400" smtClean="0"/>
              <a:t>рак</a:t>
            </a:r>
            <a:r>
              <a:rPr lang="sl-SI" sz="2400" smtClean="0"/>
              <a:t> плућа)</a:t>
            </a:r>
            <a:endParaRPr lang="en-GB" sz="2400" smtClean="0"/>
          </a:p>
        </p:txBody>
      </p:sp>
    </p:spTree>
    <p:extLst>
      <p:ext uri="{BB962C8B-B14F-4D97-AF65-F5344CB8AC3E}">
        <p14:creationId xmlns:p14="http://schemas.microsoft.com/office/powerpoint/2010/main" val="6833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1185</Words>
  <Application>Microsoft Office PowerPoint</Application>
  <PresentationFormat>On-screen Show (4:3)</PresentationFormat>
  <Paragraphs>477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МАЛИГНИ ТУМОРИ</vt:lpstr>
      <vt:lpstr>ФАКТОРИ РИЗИКА </vt:lpstr>
      <vt:lpstr>ФАКТОРИ РИЗИКА</vt:lpstr>
      <vt:lpstr>ФАКТОРИ РИЗИКА</vt:lpstr>
      <vt:lpstr>Дуван 1/5</vt:lpstr>
      <vt:lpstr>Дуван (2/5)</vt:lpstr>
      <vt:lpstr>Дуван 3/5</vt:lpstr>
      <vt:lpstr>Дуван 4/5</vt:lpstr>
      <vt:lpstr>Дуван 5/5</vt:lpstr>
      <vt:lpstr>Исхрана 1/4</vt:lpstr>
      <vt:lpstr>Исхрана 2/4</vt:lpstr>
      <vt:lpstr> Исхрана 3/4</vt:lpstr>
      <vt:lpstr>Исхрана 4/4</vt:lpstr>
      <vt:lpstr>Фактори ризика за МТ</vt:lpstr>
      <vt:lpstr>Алкохол 1/4</vt:lpstr>
      <vt:lpstr>Алкохол 2/4</vt:lpstr>
      <vt:lpstr> Алкохол 3/4</vt:lpstr>
      <vt:lpstr>Алкохол 4/4</vt:lpstr>
      <vt:lpstr>Репродуктивни фактори</vt:lpstr>
      <vt:lpstr>Лекови и медицинске процедуре</vt:lpstr>
      <vt:lpstr>Инфективни агенси 1/4</vt:lpstr>
      <vt:lpstr>Инфективни агенси 2/4</vt:lpstr>
      <vt:lpstr>Инфективни агенси 3/4</vt:lpstr>
      <vt:lpstr>Инфективни агенси 4/4</vt:lpstr>
      <vt:lpstr>Професија и МТ</vt:lpstr>
      <vt:lpstr>Јонизујуће и нејонизујуће зрачење 1/2</vt:lpstr>
      <vt:lpstr>Јонизујуће и нејонизујуће зрачење 2/2</vt:lpstr>
      <vt:lpstr>Нејонизујуће зрачење</vt:lpstr>
      <vt:lpstr>Аерозагађења</vt:lpstr>
      <vt:lpstr>Генетски фактори</vt:lpstr>
      <vt:lpstr>ПРЕВЕНЦИЈА малигних тумора</vt:lpstr>
      <vt:lpstr>Примарна превенција МТ</vt:lpstr>
      <vt:lpstr>Превенција пушења</vt:lpstr>
      <vt:lpstr>Начини за ефикасну борбу против пушења</vt:lpstr>
      <vt:lpstr>Програми за борбу против пушења</vt:lpstr>
      <vt:lpstr>Евалуација успешности програма</vt:lpstr>
      <vt:lpstr>Адекватна исхрана и физичка активност</vt:lpstr>
      <vt:lpstr>СЗО и ФАО</vt:lpstr>
      <vt:lpstr>СЗО и ФАО</vt:lpstr>
      <vt:lpstr>Смањивање уноса алкохола</vt:lpstr>
      <vt:lpstr>Превенција МТ узрокованих биолошким агенсима</vt:lpstr>
      <vt:lpstr>Избегавање фактора ризика на радном месту</vt:lpstr>
      <vt:lpstr>Избегавање претераног излагања сунчевим зрацима</vt:lpstr>
      <vt:lpstr>Хемиопревенција</vt:lpstr>
      <vt:lpstr>Хемиопревенција</vt:lpstr>
      <vt:lpstr>Превенција повезана са сексуалним и репродуктивним факторима</vt:lpstr>
      <vt:lpstr>СЕКУНДАРНА ПРЕВЕНЦИЈА МТ</vt:lpstr>
      <vt:lpstr>Скрининг</vt:lpstr>
      <vt:lpstr>Скрининг</vt:lpstr>
      <vt:lpstr>Скрининг за рак дојке</vt:lpstr>
      <vt:lpstr>Скрининг за рак грлића материце</vt:lpstr>
      <vt:lpstr>Скрининг за колоректални рак</vt:lpstr>
      <vt:lpstr>Скрининг за колоректални рак</vt:lpstr>
      <vt:lpstr>Скрининг за рак простате</vt:lpstr>
      <vt:lpstr>Скрининг за рак усне дупље</vt:lpstr>
      <vt:lpstr>Скрининг за МТ осталих локализација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МАЛИГНИ ТУМОРИ</dc:title>
  <dc:creator>Vucko</dc:creator>
  <cp:lastModifiedBy>Vucko</cp:lastModifiedBy>
  <cp:revision>2</cp:revision>
  <dcterms:created xsi:type="dcterms:W3CDTF">2020-09-19T09:49:18Z</dcterms:created>
  <dcterms:modified xsi:type="dcterms:W3CDTF">2020-09-19T09:52:59Z</dcterms:modified>
</cp:coreProperties>
</file>