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67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47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24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89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939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91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16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06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8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53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86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2252E-AFC0-4B51-88DA-8E0D564CFFB8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12E2B-BA5C-42D2-95F0-81834129A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467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wav"/><Relationship Id="rId1" Type="http://schemas.microsoft.com/office/2007/relationships/media" Target="../media/media29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ДИЈАБЕТЕС МЕЛИТУС</a:t>
            </a:r>
            <a:endParaRPr lang="sr-Latn-CS" smtClean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9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08"/>
    </mc:Choice>
    <mc:Fallback>
      <p:transition spd="slow" advTm="43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08050"/>
            <a:ext cx="8229600" cy="922338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</a:t>
            </a:r>
            <a:r>
              <a:rPr lang="sr-Latn-CS" smtClean="0">
                <a:solidFill>
                  <a:schemeClr val="tx1"/>
                </a:solidFill>
              </a:rPr>
              <a:t>M</a:t>
            </a:r>
            <a:r>
              <a:rPr lang="sr-Cyrl-CS" smtClean="0">
                <a:solidFill>
                  <a:schemeClr val="tx1"/>
                </a:solidFill>
              </a:rPr>
              <a:t> типа 1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3529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b="1" u="sng" smtClean="0"/>
              <a:t>Стрес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800" smtClean="0"/>
              <a:t>Робинсон и Филер:</a:t>
            </a:r>
            <a:endParaRPr lang="sr-Latn-CS" sz="2800" smtClean="0"/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Стандардизовани упитник о стресним догађајима током живота</a:t>
            </a:r>
          </a:p>
          <a:p>
            <a:pPr eaLnBrk="1" hangingPunct="1">
              <a:lnSpc>
                <a:spcPct val="90000"/>
              </a:lnSpc>
            </a:pPr>
            <a:r>
              <a:rPr lang="sr-Latn-CS" sz="2800" smtClean="0"/>
              <a:t>O</a:t>
            </a:r>
            <a:r>
              <a:rPr lang="sr-Cyrl-CS" sz="2800" smtClean="0"/>
              <a:t>болели са Д</a:t>
            </a:r>
            <a:r>
              <a:rPr lang="sr-Latn-CS" sz="2800" smtClean="0"/>
              <a:t>M</a:t>
            </a:r>
            <a:r>
              <a:rPr lang="sr-Cyrl-CS" sz="2800" smtClean="0"/>
              <a:t> типа 1 у периоду пре почетка болести имали више стресних догађаја / њихова браћа и сестре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800" smtClean="0"/>
              <a:t>Мађарска студија: број стресних догађаја у групи оболелих и контролној групи је исти,</a:t>
            </a:r>
            <a:r>
              <a:rPr lang="en-US" sz="2800" smtClean="0"/>
              <a:t> </a:t>
            </a:r>
            <a:r>
              <a:rPr lang="sr-Cyrl-CS" sz="2800" smtClean="0"/>
              <a:t>јаки стресови представљају фактор ризика</a:t>
            </a:r>
            <a:endParaRPr lang="sr-Latn-CS" sz="2800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7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979"/>
    </mc:Choice>
    <mc:Fallback>
      <p:transition spd="slow" advTm="299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ДМ типа 1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Образовање мајке оболелог детета</a:t>
            </a:r>
          </a:p>
          <a:p>
            <a:pPr eaLnBrk="1" hangingPunct="1"/>
            <a:r>
              <a:rPr lang="sr-Cyrl-CS" smtClean="0"/>
              <a:t>Густина насељености</a:t>
            </a:r>
          </a:p>
          <a:p>
            <a:pPr eaLnBrk="1" hangingPunct="1"/>
            <a:r>
              <a:rPr lang="sr-Cyrl-CS" smtClean="0"/>
              <a:t>Социоекономско стање</a:t>
            </a:r>
          </a:p>
          <a:p>
            <a:pPr eaLnBrk="1" hangingPunct="1"/>
            <a:r>
              <a:rPr lang="sr-Cyrl-CS" smtClean="0"/>
              <a:t>Старост мајке на рођењу детета</a:t>
            </a:r>
          </a:p>
          <a:p>
            <a:pPr eaLnBrk="1" hangingPunct="1"/>
            <a:r>
              <a:rPr lang="sr-Cyrl-CS" smtClean="0"/>
              <a:t>Начин порођаја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26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38"/>
    </mc:Choice>
    <mc:Fallback>
      <p:transition spd="slow" advTm="15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08050"/>
            <a:ext cx="8229600" cy="1143000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ДМ типа 2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800" b="1" smtClean="0"/>
              <a:t>Генетски фактори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800" u="sng" smtClean="0"/>
              <a:t>Студије близанаца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Оболевање монозиготног парњака очекује се у 58%</a:t>
            </a:r>
            <a:r>
              <a:rPr lang="en-US" sz="2800" smtClean="0"/>
              <a:t>, </a:t>
            </a:r>
            <a:r>
              <a:rPr lang="sr-Cyrl-CS" sz="2800" smtClean="0"/>
              <a:t>дизиготног</a:t>
            </a:r>
            <a:r>
              <a:rPr lang="en-US" sz="2800" smtClean="0"/>
              <a:t> у 17% </a:t>
            </a:r>
            <a:r>
              <a:rPr lang="sr-Cyrl-CS" sz="2800" smtClean="0"/>
              <a:t>случајева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50% деце оболи ако су оба родитеља оболела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Деца чије су мајке оболеле имају 4,5х већи ризик да оболе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Деца чији су очеви оболели имају 2,6х већи ризик да оболе</a:t>
            </a:r>
            <a:endParaRPr lang="sr-Latn-CS" sz="2800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19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410"/>
    </mc:Choice>
    <mc:Fallback>
      <p:transition spd="slow" advTm="37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ДМ типа 2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sr-Cyrl-CS" b="1" smtClean="0"/>
              <a:t>Генетски фактори</a:t>
            </a:r>
          </a:p>
          <a:p>
            <a:pPr eaLnBrk="1" hangingPunct="1"/>
            <a:r>
              <a:rPr lang="sr-Cyrl-CS" smtClean="0"/>
              <a:t>генетска основа још није разјашњена</a:t>
            </a:r>
          </a:p>
          <a:p>
            <a:pPr eaLnBrk="1" hangingPunct="1"/>
            <a:r>
              <a:rPr lang="sr-Cyrl-CS" smtClean="0"/>
              <a:t>код већине нису запажене мутације гена који регулишу синтезу инсулина или протеинских транспортера глукозе кроз мембрану ћелије</a:t>
            </a:r>
          </a:p>
          <a:p>
            <a:pPr eaLnBrk="1" hangingPunct="1"/>
            <a:r>
              <a:rPr lang="sr-Cyrl-CS" smtClean="0"/>
              <a:t>систем </a:t>
            </a:r>
            <a:r>
              <a:rPr lang="en-US" smtClean="0"/>
              <a:t>ХЛА</a:t>
            </a:r>
            <a:r>
              <a:rPr lang="sr-Cyrl-CS" smtClean="0"/>
              <a:t> антигена нема значај у настајању болести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37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950"/>
    </mc:Choice>
    <mc:Fallback>
      <p:transition spd="slow" advTm="179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922337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ДМ типа 2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686800" cy="47069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sz="2800" smtClean="0"/>
              <a:t>Дијабетес узрокован генетским дефицитом у функцији </a:t>
            </a:r>
            <a:r>
              <a:rPr lang="en-US" sz="2800" smtClean="0">
                <a:cs typeface="Arial" charset="0"/>
              </a:rPr>
              <a:t>ß</a:t>
            </a:r>
            <a:r>
              <a:rPr lang="sr-Cyrl-CS" sz="2800" smtClean="0"/>
              <a:t> ћелија (</a:t>
            </a:r>
            <a:r>
              <a:rPr lang="en-US" sz="2800" smtClean="0"/>
              <a:t>МОДY</a:t>
            </a:r>
            <a:r>
              <a:rPr lang="sr-Cyrl-CS" sz="2800" smtClean="0"/>
              <a:t>- </a:t>
            </a:r>
            <a:r>
              <a:rPr lang="en-US" sz="2800" smtClean="0"/>
              <a:t>Мат</a:t>
            </a:r>
            <a:r>
              <a:rPr lang="sr-Latn-CS" sz="2800" smtClean="0"/>
              <a:t>u</a:t>
            </a:r>
            <a:r>
              <a:rPr lang="sr-Cyrl-CS" sz="2800" smtClean="0"/>
              <a:t>рит</a:t>
            </a:r>
            <a:r>
              <a:rPr lang="sr-Latn-CS" sz="2800" smtClean="0"/>
              <a:t>y</a:t>
            </a:r>
            <a:r>
              <a:rPr lang="en-US" sz="2800" smtClean="0"/>
              <a:t>-</a:t>
            </a:r>
            <a:r>
              <a:rPr lang="sr-Latn-CS" sz="2800" smtClean="0"/>
              <a:t>Onset Di</a:t>
            </a:r>
            <a:r>
              <a:rPr lang="en-US" sz="2800" smtClean="0"/>
              <a:t>а</a:t>
            </a:r>
            <a:r>
              <a:rPr lang="sr-Latn-CS" sz="2800" smtClean="0"/>
              <a:t>betes</a:t>
            </a:r>
            <a:r>
              <a:rPr lang="en-US" sz="2800" smtClean="0"/>
              <a:t> </a:t>
            </a:r>
            <a:r>
              <a:rPr lang="sr-Latn-CS" sz="2800" smtClean="0"/>
              <a:t>of</a:t>
            </a:r>
            <a:r>
              <a:rPr lang="en-US" sz="2800" smtClean="0"/>
              <a:t> </a:t>
            </a:r>
            <a:r>
              <a:rPr lang="sr-Latn-CS" sz="2800" smtClean="0"/>
              <a:t>the</a:t>
            </a:r>
            <a:r>
              <a:rPr lang="en-US" sz="2800" smtClean="0"/>
              <a:t> Yо</a:t>
            </a:r>
            <a:r>
              <a:rPr lang="sr-Latn-CS" sz="2800" smtClean="0"/>
              <a:t>ung</a:t>
            </a:r>
            <a:r>
              <a:rPr lang="sr-Cyrl-CS" sz="2800" smtClean="0"/>
              <a:t>)</a:t>
            </a:r>
          </a:p>
          <a:p>
            <a:pPr eaLnBrk="1" hangingPunct="1"/>
            <a:r>
              <a:rPr lang="sr-Cyrl-CS" sz="2800" smtClean="0"/>
              <a:t>наслеђује се аутозомно доминантно</a:t>
            </a:r>
          </a:p>
          <a:p>
            <a:pPr eaLnBrk="1" hangingPunct="1"/>
            <a:r>
              <a:rPr lang="sr-Cyrl-CS" sz="2800" smtClean="0"/>
              <a:t>у 2-5% оболелих од Д</a:t>
            </a:r>
            <a:r>
              <a:rPr lang="sr-Latn-CS" sz="2800" smtClean="0"/>
              <a:t>M</a:t>
            </a:r>
            <a:r>
              <a:rPr lang="sr-Cyrl-CS" sz="2800" smtClean="0"/>
              <a:t> типа 2</a:t>
            </a:r>
          </a:p>
          <a:p>
            <a:pPr eaLnBrk="1" hangingPunct="1"/>
            <a:r>
              <a:rPr lang="sr-Cyrl-CS" sz="2800" smtClean="0"/>
              <a:t>најчешће између 9. и 13. године</a:t>
            </a:r>
          </a:p>
          <a:p>
            <a:pPr eaLnBrk="1" hangingPunct="1"/>
            <a:r>
              <a:rPr lang="sr-Cyrl-CS" sz="2800" smtClean="0"/>
              <a:t>мутације на хромозому 12 и 20</a:t>
            </a:r>
            <a:r>
              <a:rPr lang="en-US" sz="2800" smtClean="0"/>
              <a:t>q</a:t>
            </a:r>
            <a:r>
              <a:rPr lang="sr-Cyrl-CS" sz="2800" smtClean="0"/>
              <a:t> на хепатичној транскрипцији 1алфа односно 4алфа</a:t>
            </a:r>
          </a:p>
          <a:p>
            <a:pPr eaLnBrk="1" hangingPunct="1"/>
            <a:r>
              <a:rPr lang="sr-Cyrl-CS" sz="2800" smtClean="0"/>
              <a:t>мутације на хромозому 7</a:t>
            </a:r>
            <a:r>
              <a:rPr lang="sr-Latn-CS" sz="2800" smtClean="0"/>
              <a:t>p</a:t>
            </a:r>
            <a:r>
              <a:rPr lang="sr-Cyrl-CS" sz="2800" smtClean="0"/>
              <a:t> у гену за гликокиназу</a:t>
            </a:r>
            <a:endParaRPr lang="sr-Latn-CS" sz="2800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7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537"/>
    </mc:Choice>
    <mc:Fallback>
      <p:transition spd="slow" advTm="335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08050"/>
            <a:ext cx="8229600" cy="1143000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</a:t>
            </a:r>
            <a:r>
              <a:rPr lang="sr-Latn-CS" smtClean="0">
                <a:solidFill>
                  <a:schemeClr val="tx1"/>
                </a:solidFill>
              </a:rPr>
              <a:t>M</a:t>
            </a:r>
            <a:r>
              <a:rPr lang="sr-Cyrl-CS" smtClean="0">
                <a:solidFill>
                  <a:schemeClr val="tx1"/>
                </a:solidFill>
              </a:rPr>
              <a:t> типа 2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8229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mtClean="0"/>
              <a:t>Полифорзим гена </a:t>
            </a:r>
            <a:r>
              <a:rPr lang="en-US" smtClean="0"/>
              <a:t>Т</a:t>
            </a:r>
            <a:r>
              <a:rPr lang="sr-Latn-CS" smtClean="0"/>
              <a:t>rp</a:t>
            </a:r>
            <a:r>
              <a:rPr lang="en-US" smtClean="0"/>
              <a:t>6</a:t>
            </a:r>
            <a:r>
              <a:rPr lang="sr-Latn-CS" smtClean="0"/>
              <a:t>4 Arg</a:t>
            </a:r>
            <a:r>
              <a:rPr lang="en-US" smtClean="0"/>
              <a:t> </a:t>
            </a:r>
            <a:r>
              <a:rPr lang="sr-Cyrl-CS" smtClean="0"/>
              <a:t>за</a:t>
            </a:r>
            <a:r>
              <a:rPr lang="en-US" smtClean="0"/>
              <a:t> бета3</a:t>
            </a:r>
            <a:r>
              <a:rPr lang="sr-Cyrl-CS" smtClean="0"/>
              <a:t>-адренергички рецептор доводи се у везу са </a:t>
            </a:r>
          </a:p>
          <a:p>
            <a:pPr eaLnBrk="1" hangingPunct="1">
              <a:lnSpc>
                <a:spcPct val="90000"/>
              </a:lnSpc>
            </a:pPr>
            <a:r>
              <a:rPr lang="sr-Cyrl-CS" smtClean="0"/>
              <a:t>гојазношћу</a:t>
            </a:r>
          </a:p>
          <a:p>
            <a:pPr eaLnBrk="1" hangingPunct="1">
              <a:lnSpc>
                <a:spcPct val="90000"/>
              </a:lnSpc>
            </a:pPr>
            <a:r>
              <a:rPr lang="sr-Cyrl-CS" smtClean="0"/>
              <a:t>инсулинском резистенцијом</a:t>
            </a:r>
          </a:p>
          <a:p>
            <a:pPr eaLnBrk="1" hangingPunct="1">
              <a:lnSpc>
                <a:spcPct val="90000"/>
              </a:lnSpc>
            </a:pPr>
            <a:r>
              <a:rPr lang="sr-Cyrl-CS" smtClean="0"/>
              <a:t>ранијом појавом дијабетеса типа 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mtClean="0"/>
              <a:t>Студије у Јапану: генотип</a:t>
            </a:r>
            <a:r>
              <a:rPr lang="en-US" smtClean="0"/>
              <a:t> А</a:t>
            </a:r>
            <a:r>
              <a:rPr lang="sr-Latn-CS" smtClean="0"/>
              <a:t>rg</a:t>
            </a:r>
            <a:r>
              <a:rPr lang="en-US" smtClean="0"/>
              <a:t>/А</a:t>
            </a:r>
            <a:r>
              <a:rPr lang="sr-Latn-CS" smtClean="0"/>
              <a:t>rg</a:t>
            </a:r>
            <a:r>
              <a:rPr lang="sr-Cyrl-CS" smtClean="0"/>
              <a:t> за бета3 адренергички рецептор у вези са гојазношћу и са Д</a:t>
            </a:r>
            <a:r>
              <a:rPr lang="sr-Latn-CS" smtClean="0"/>
              <a:t>M</a:t>
            </a:r>
            <a:r>
              <a:rPr lang="sr-Cyrl-CS" smtClean="0"/>
              <a:t> типа 2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55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44"/>
    </mc:Choice>
    <mc:Fallback>
      <p:transition spd="slow" advTm="140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620713"/>
            <a:ext cx="8229600" cy="1143000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</a:t>
            </a:r>
            <a:r>
              <a:rPr lang="sr-Latn-CS" smtClean="0">
                <a:solidFill>
                  <a:schemeClr val="tx1"/>
                </a:solidFill>
              </a:rPr>
              <a:t>M</a:t>
            </a:r>
            <a:r>
              <a:rPr lang="sr-Cyrl-CS" smtClean="0">
                <a:solidFill>
                  <a:schemeClr val="tx1"/>
                </a:solidFill>
              </a:rPr>
              <a:t> типа 2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89113"/>
            <a:ext cx="8229600" cy="50688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800" b="1" smtClean="0"/>
              <a:t>Фактори средине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800" b="1" u="sng" smtClean="0"/>
              <a:t>Физичка неактивност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Болест 2-3х чешће међу физички неактивним особама(Европњани, амерички Индијанци, Индуси, Кинези, Креоли, Полинежани)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Фактор ризика  и када се елиминише придружени ефекат чинилаца као што су гојазност, хипертензија, позитивна породична историја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 Дуготрајно седење,посебно гледање телевизије повећава ризик од гојазности и ДМ типа 2 код жена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8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35"/>
    </mc:Choice>
    <mc:Fallback>
      <p:transition spd="slow" advTm="27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ДМ типа 2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sr-Cyrl-CS" smtClean="0"/>
              <a:t>Физичка активност</a:t>
            </a:r>
          </a:p>
          <a:p>
            <a:pPr eaLnBrk="1" hangingPunct="1"/>
            <a:r>
              <a:rPr lang="sr-Cyrl-CS" smtClean="0"/>
              <a:t>вежбање делује протективно (доводи до повећања инсулинске сензитивности и редукује телесну масу)</a:t>
            </a:r>
          </a:p>
          <a:p>
            <a:pPr eaLnBrk="1" hangingPunct="1"/>
            <a:r>
              <a:rPr lang="sr-Cyrl-CS" smtClean="0"/>
              <a:t>позитивно дејство на липиде у крви, крвни притисак и дистрибуцију масти у организму</a:t>
            </a:r>
            <a:endParaRPr lang="sr-Latn-CS" smtClean="0"/>
          </a:p>
          <a:p>
            <a:pPr eaLnBrk="1" hangingPunct="1"/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359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78"/>
    </mc:Choice>
    <mc:Fallback>
      <p:transition spd="slow" advTm="15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1143000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ДМ типа 2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16113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b="1" u="sng" smtClean="0"/>
              <a:t>Гојазност</a:t>
            </a:r>
          </a:p>
          <a:p>
            <a:pPr eaLnBrk="1" hangingPunct="1"/>
            <a:r>
              <a:rPr lang="sr-Cyrl-CS" smtClean="0"/>
              <a:t>Ризик сразмеран </a:t>
            </a:r>
            <a:r>
              <a:rPr lang="en-US" smtClean="0"/>
              <a:t>БМИ</a:t>
            </a:r>
            <a:endParaRPr lang="sr-Cyrl-CS" smtClean="0"/>
          </a:p>
          <a:p>
            <a:pPr eaLnBrk="1" hangingPunct="1"/>
            <a:r>
              <a:rPr lang="sr-Cyrl-CS" smtClean="0"/>
              <a:t>Ризик повезан са централним (абдоминалним) типом гојазности</a:t>
            </a:r>
          </a:p>
          <a:p>
            <a:pPr eaLnBrk="1" hangingPunct="1"/>
            <a:r>
              <a:rPr lang="sr-Cyrl-CS" smtClean="0"/>
              <a:t>Генерализована гојазност, као и абдоминални тип гојазности доводе до смањене толеранције на гликозу и воде дијабетесу</a:t>
            </a:r>
            <a:endParaRPr lang="en-U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53"/>
    </mc:Choice>
    <mc:Fallback>
      <p:transition spd="slow" advTm="189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ДМ типа 2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sr-Cyrl-CS" b="1" u="sng" smtClean="0"/>
              <a:t>Западњачки начин исхране</a:t>
            </a:r>
          </a:p>
          <a:p>
            <a:pPr eaLnBrk="1" hangingPunct="1"/>
            <a:r>
              <a:rPr lang="sr-Cyrl-CS" smtClean="0"/>
              <a:t>води повећању инциденције дијабетеса</a:t>
            </a:r>
          </a:p>
          <a:p>
            <a:pPr eaLnBrk="1" hangingPunct="1"/>
            <a:r>
              <a:rPr lang="sr-Cyrl-CS" smtClean="0"/>
              <a:t>засићене масти и укупне масти представљају ризик за хиперинсулинемију, хипергликемију</a:t>
            </a:r>
          </a:p>
          <a:p>
            <a:pPr eaLnBrk="1" hangingPunct="1">
              <a:buFontTx/>
              <a:buNone/>
            </a:pPr>
            <a:endParaRPr lang="sr-Cyrl-CS" smtClean="0"/>
          </a:p>
          <a:p>
            <a:pPr eaLnBrk="1" hangingPunct="1">
              <a:buFontTx/>
              <a:buNone/>
            </a:pPr>
            <a:r>
              <a:rPr lang="sr-Cyrl-CS" smtClean="0"/>
              <a:t>Унос дијететских влакана храном</a:t>
            </a:r>
          </a:p>
          <a:p>
            <a:pPr eaLnBrk="1" hangingPunct="1"/>
            <a:r>
              <a:rPr lang="sr-Cyrl-CS" smtClean="0"/>
              <a:t>протективан ефекат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8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876"/>
    </mc:Choice>
    <mc:Fallback>
      <p:transition spd="slow" advTm="188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Етиологија ДМ типа 2</a:t>
            </a:r>
            <a:endParaRPr lang="sr-Latn-CS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sr-Cyrl-CS" smtClean="0"/>
              <a:t>Дијабетес мелитус типа 2 </a:t>
            </a:r>
          </a:p>
          <a:p>
            <a:pPr eaLnBrk="1" hangingPunct="1"/>
            <a:r>
              <a:rPr lang="sr-Cyrl-CS" smtClean="0"/>
              <a:t>хронично прогресивно аутоимуно обољење,</a:t>
            </a:r>
          </a:p>
          <a:p>
            <a:pPr eaLnBrk="1" hangingPunct="1"/>
            <a:r>
              <a:rPr lang="sr-Cyrl-CS" smtClean="0"/>
              <a:t> јавља се код генетски осетљивих особа услед изложености неким факторима средине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472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151"/>
    </mc:Choice>
    <mc:Fallback>
      <p:transition spd="slow" advTm="141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993775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ДМ типа 2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74813"/>
            <a:ext cx="8229600" cy="51831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b="1" u="sng" smtClean="0"/>
              <a:t>Алкохол</a:t>
            </a:r>
          </a:p>
          <a:p>
            <a:pPr eaLnBrk="1" hangingPunct="1"/>
            <a:r>
              <a:rPr lang="sr-Cyrl-CS" smtClean="0"/>
              <a:t>Ризик опада конзумирањем мањих количина алкохола</a:t>
            </a:r>
          </a:p>
          <a:p>
            <a:pPr eaLnBrk="1" hangingPunct="1"/>
            <a:r>
              <a:rPr lang="sr-Cyrl-CS" smtClean="0"/>
              <a:t>Умерена потрошња алкохола побољшава инсулинску осетљивост</a:t>
            </a:r>
          </a:p>
          <a:p>
            <a:pPr eaLnBrk="1" hangingPunct="1"/>
            <a:r>
              <a:rPr lang="sr-Cyrl-CS" smtClean="0"/>
              <a:t>Већа потрошња алкохола доводи до интолеранције на гликозу</a:t>
            </a:r>
          </a:p>
          <a:p>
            <a:pPr eaLnBrk="1" hangingPunct="1">
              <a:buFontTx/>
              <a:buNone/>
            </a:pPr>
            <a:r>
              <a:rPr lang="sr-Cyrl-CS" b="1" u="sng" smtClean="0"/>
              <a:t>Интраутерини фактори</a:t>
            </a:r>
            <a:r>
              <a:rPr lang="sr-Cyrl-CS" smtClean="0"/>
              <a:t> (мала телесна тежина на рођењу)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29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240"/>
    </mc:Choice>
    <mc:Fallback>
      <p:transition spd="slow" advTm="17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Превенција </a:t>
            </a:r>
            <a:r>
              <a:rPr lang="sr-Cyrl-CS" smtClean="0">
                <a:solidFill>
                  <a:schemeClr val="tx1"/>
                </a:solidFill>
              </a:rPr>
              <a:t>дијабетеса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3517900"/>
          </a:xfrm>
        </p:spPr>
        <p:txBody>
          <a:bodyPr/>
          <a:lstStyle/>
          <a:p>
            <a:pPr eaLnBrk="1" hangingPunct="1"/>
            <a:r>
              <a:rPr lang="sr-Cyrl-CS" smtClean="0"/>
              <a:t>Болест светских размера</a:t>
            </a:r>
          </a:p>
          <a:p>
            <a:pPr eaLnBrk="1" hangingPunct="1"/>
            <a:r>
              <a:rPr lang="sr-Cyrl-CS" smtClean="0"/>
              <a:t>Посебно у подручјима у којима је индустријализација узела маха</a:t>
            </a:r>
          </a:p>
          <a:p>
            <a:pPr eaLnBrk="1" hangingPunct="1"/>
            <a:r>
              <a:rPr lang="sr-Cyrl-CS" smtClean="0"/>
              <a:t>Превенција у фази жеља и надања</a:t>
            </a:r>
          </a:p>
          <a:p>
            <a:pPr eaLnBrk="1" hangingPunct="1"/>
            <a:r>
              <a:rPr lang="sr-Cyrl-CS" smtClean="0"/>
              <a:t>Главне превентивне мере према типу 2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907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929"/>
    </mc:Choice>
    <mc:Fallback>
      <p:transition spd="slow" advTm="179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200" smtClean="0"/>
              <a:t>Примордијална превенција- мере</a:t>
            </a:r>
            <a:endParaRPr lang="sr-Latn-CS" sz="3200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7588"/>
            <a:ext cx="8229600" cy="3733800"/>
          </a:xfrm>
        </p:spPr>
        <p:txBody>
          <a:bodyPr/>
          <a:lstStyle/>
          <a:p>
            <a:pPr eaLnBrk="1" hangingPunct="1"/>
            <a:r>
              <a:rPr lang="sr-Cyrl-CS" smtClean="0"/>
              <a:t>У неразвијеним земљама преваленција ДМ типа 2 још увек ниска, повећава се индустријализацијом</a:t>
            </a:r>
          </a:p>
          <a:p>
            <a:pPr eaLnBrk="1" hangingPunct="1"/>
            <a:r>
              <a:rPr lang="sr-Cyrl-CS" smtClean="0"/>
              <a:t>Основна мера-спречавање прихватања западњачког начина исхране</a:t>
            </a:r>
          </a:p>
          <a:p>
            <a:pPr eaLnBrk="1" hangingPunct="1"/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653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916"/>
    </mc:Choice>
    <mc:Fallback>
      <p:transition spd="slow" advTm="15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Примарна превенција-мере</a:t>
            </a:r>
            <a:endParaRPr lang="sr-Latn-CS" smtClean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800" smtClean="0"/>
              <a:t>Едукација о штетности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800" smtClean="0"/>
              <a:t>    -конзумирања хране богате нитратима и    нитритима</a:t>
            </a:r>
            <a:r>
              <a:rPr lang="en-US" sz="2800" smtClean="0"/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800" smtClean="0"/>
              <a:t>    -пушењу,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sz="2800" smtClean="0"/>
              <a:t>    -коришћењу алкохола током трудноће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Адекватна исхрана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Спречити гојазност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Повећати физичку активност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800" smtClean="0"/>
              <a:t>Обезбедити правовремено вакцинисање</a:t>
            </a:r>
            <a:endParaRPr lang="sr-Latn-CS" sz="2800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92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858"/>
    </mc:Choice>
    <mc:Fallback>
      <p:transition spd="slow" advTm="20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Примарна превенција-мере</a:t>
            </a:r>
            <a:endParaRPr lang="sr-Latn-CS" smtClean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636838"/>
            <a:ext cx="8389938" cy="33289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smtClean="0"/>
              <a:t>Кина</a:t>
            </a:r>
          </a:p>
          <a:p>
            <a:pPr eaLnBrk="1" hangingPunct="1"/>
            <a:r>
              <a:rPr lang="sr-Cyrl-CS" smtClean="0"/>
              <a:t>адекватна исхрана и физичка активност</a:t>
            </a:r>
            <a:r>
              <a:rPr lang="sr-Cyrl-CS" smtClean="0">
                <a:cs typeface="Arial" charset="0"/>
              </a:rPr>
              <a:t>→редуковала прогресију гликозне интолеранције у ДМ типа2 за 40%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686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990"/>
    </mc:Choice>
    <mc:Fallback>
      <p:transition spd="slow" advTm="17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Примарна превенција-мере</a:t>
            </a:r>
            <a:endParaRPr lang="sr-Latn-CS" smtClean="0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Едукација становништва о факторима ризика</a:t>
            </a:r>
          </a:p>
          <a:p>
            <a:pPr eaLnBrk="1" hangingPunct="1"/>
            <a:r>
              <a:rPr lang="sr-Cyrl-CS" smtClean="0"/>
              <a:t>Борба против гојазности</a:t>
            </a:r>
          </a:p>
          <a:p>
            <a:pPr eaLnBrk="1" hangingPunct="1"/>
            <a:r>
              <a:rPr lang="sr-Cyrl-CS" smtClean="0"/>
              <a:t>Повећање физичке активности</a:t>
            </a:r>
          </a:p>
          <a:p>
            <a:pPr eaLnBrk="1" hangingPunct="1"/>
            <a:r>
              <a:rPr lang="sr-Cyrl-CS" smtClean="0"/>
              <a:t>Обезбеђивање адекватне исхране (више кабасте хране, што мање масти и шећерних концентрата, умерено конзумирање алкохола)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47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855"/>
    </mc:Choice>
    <mc:Fallback>
      <p:transition spd="slow" advTm="148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/>
          <a:lstStyle/>
          <a:p>
            <a:pPr eaLnBrk="1" hangingPunct="1"/>
            <a:r>
              <a:rPr lang="sr-Cyrl-CS" smtClean="0"/>
              <a:t>Секундарна превенција-мере</a:t>
            </a:r>
            <a:endParaRPr lang="sr-Latn-CS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424862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smtClean="0"/>
              <a:t>Могућност увођења скрининга за ДМ типа1</a:t>
            </a:r>
          </a:p>
          <a:p>
            <a:pPr eaLnBrk="1" hangingPunct="1"/>
            <a:r>
              <a:rPr lang="sr-Cyrl-CS" smtClean="0"/>
              <a:t>Само међу групама под ризиком</a:t>
            </a:r>
          </a:p>
          <a:p>
            <a:pPr eaLnBrk="1" hangingPunct="1"/>
            <a:r>
              <a:rPr lang="sr-Cyrl-CS" smtClean="0"/>
              <a:t>Откривање особа са</a:t>
            </a:r>
          </a:p>
          <a:p>
            <a:pPr eaLnBrk="1" hangingPunct="1">
              <a:buFontTx/>
              <a:buNone/>
            </a:pPr>
            <a:r>
              <a:rPr lang="sr-Cyrl-CS" smtClean="0"/>
              <a:t>   - Ат на ћелије панкреаса</a:t>
            </a:r>
          </a:p>
          <a:p>
            <a:pPr eaLnBrk="1" hangingPunct="1">
              <a:buFontTx/>
              <a:buNone/>
            </a:pPr>
            <a:r>
              <a:rPr lang="sr-Cyrl-CS" smtClean="0"/>
              <a:t>   - инсулинским Ат</a:t>
            </a:r>
          </a:p>
          <a:p>
            <a:pPr eaLnBrk="1" hangingPunct="1">
              <a:buFontTx/>
              <a:buNone/>
            </a:pPr>
            <a:r>
              <a:rPr lang="sr-Cyrl-CS" smtClean="0"/>
              <a:t>   - Ат на декарбоксилазу глутаминске киселине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6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526"/>
    </mc:Choice>
    <mc:Fallback>
      <p:transition spd="slow" advTm="18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Секундарна превенција-мере</a:t>
            </a:r>
            <a:endParaRPr lang="sr-Latn-CS" smtClean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7588"/>
            <a:ext cx="8229600" cy="40941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smtClean="0"/>
              <a:t>Могућност увођења скрининга за ДМ типа2:</a:t>
            </a:r>
          </a:p>
          <a:p>
            <a:pPr eaLnBrk="1" hangingPunct="1"/>
            <a:r>
              <a:rPr lang="sr-Cyrl-CS" smtClean="0"/>
              <a:t>одеђивање гликемије наште за све особе </a:t>
            </a:r>
            <a:r>
              <a:rPr lang="en-US" smtClean="0">
                <a:cs typeface="Arial" charset="0"/>
              </a:rPr>
              <a:t>&gt;</a:t>
            </a:r>
            <a:r>
              <a:rPr lang="sr-Cyrl-CS" smtClean="0">
                <a:cs typeface="Arial" charset="0"/>
              </a:rPr>
              <a:t>45г.</a:t>
            </a:r>
          </a:p>
          <a:p>
            <a:pPr eaLnBrk="1" hangingPunct="1"/>
            <a:r>
              <a:rPr lang="sr-Cyrl-CS" smtClean="0"/>
              <a:t>код нормогликемичних понављање теста сваке 3г.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04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00"/>
    </mc:Choice>
    <mc:Fallback>
      <p:transition spd="slow" advTm="15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4843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r-Cyrl-CS" sz="3200" smtClean="0"/>
              <a:t>Граница за извођење скрининга се помера ка </a:t>
            </a:r>
            <a:r>
              <a:rPr lang="en-US" sz="3200" smtClean="0">
                <a:cs typeface="Arial" charset="0"/>
              </a:rPr>
              <a:t>&lt;</a:t>
            </a:r>
            <a:r>
              <a:rPr lang="sr-Cyrl-CS" sz="3200" smtClean="0">
                <a:cs typeface="Arial" charset="0"/>
              </a:rPr>
              <a:t>45г.</a:t>
            </a:r>
            <a:r>
              <a:rPr lang="sr-Cyrl-CS" sz="3200" smtClean="0"/>
              <a:t>, интервал између тестирања </a:t>
            </a:r>
            <a:r>
              <a:rPr lang="en-US" sz="3200" smtClean="0">
                <a:cs typeface="Arial" charset="0"/>
              </a:rPr>
              <a:t>&lt;</a:t>
            </a:r>
            <a:r>
              <a:rPr lang="sr-Cyrl-CS" sz="3200" smtClean="0">
                <a:cs typeface="Arial" charset="0"/>
              </a:rPr>
              <a:t>3г. уколико постоје фактори ризика 1/3</a:t>
            </a:r>
            <a:br>
              <a:rPr lang="sr-Cyrl-CS" sz="3200" smtClean="0">
                <a:cs typeface="Arial" charset="0"/>
              </a:rPr>
            </a:br>
            <a:endParaRPr lang="sr-Latn-CS" sz="3200" smtClean="0">
              <a:cs typeface="Arial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3124200"/>
            <a:ext cx="8229600" cy="3400425"/>
          </a:xfrm>
        </p:spPr>
        <p:txBody>
          <a:bodyPr/>
          <a:lstStyle/>
          <a:p>
            <a:pPr eaLnBrk="1" hangingPunct="1"/>
            <a:r>
              <a:rPr lang="sr-Cyrl-CS" smtClean="0">
                <a:cs typeface="Arial" charset="0"/>
              </a:rPr>
              <a:t>Дијабетес код најближих рођака</a:t>
            </a:r>
          </a:p>
          <a:p>
            <a:pPr eaLnBrk="1" hangingPunct="1"/>
            <a:r>
              <a:rPr lang="sr-Cyrl-CS" smtClean="0">
                <a:cs typeface="Arial" charset="0"/>
              </a:rPr>
              <a:t>Припадност високоризичним популацијама (амерички Индијанци, становници пацифичких острва)</a:t>
            </a:r>
          </a:p>
          <a:p>
            <a:pPr eaLnBrk="1" hangingPunct="1"/>
            <a:r>
              <a:rPr lang="sr-Cyrl-CS" smtClean="0">
                <a:cs typeface="Arial" charset="0"/>
              </a:rPr>
              <a:t>Гојазност (БМИ=25/кг/м</a:t>
            </a:r>
            <a:r>
              <a:rPr lang="sr-Cyrl-CS" baseline="30000" smtClean="0">
                <a:cs typeface="Arial" charset="0"/>
              </a:rPr>
              <a:t>2</a:t>
            </a:r>
            <a:r>
              <a:rPr lang="sr-Cyrl-CS" smtClean="0">
                <a:cs typeface="Arial" charset="0"/>
              </a:rPr>
              <a:t>) </a:t>
            </a:r>
            <a:endParaRPr lang="sr-Latn-CS" baseline="30000" smtClean="0">
              <a:cs typeface="Arial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897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524"/>
    </mc:Choice>
    <mc:Fallback>
      <p:transition spd="slow" advTm="285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852738"/>
            <a:ext cx="8229600" cy="3687762"/>
          </a:xfrm>
        </p:spPr>
        <p:txBody>
          <a:bodyPr/>
          <a:lstStyle/>
          <a:p>
            <a:pPr eaLnBrk="1" hangingPunct="1"/>
            <a:r>
              <a:rPr lang="sr-Cyrl-CS" smtClean="0">
                <a:cs typeface="Arial" charset="0"/>
              </a:rPr>
              <a:t>Раније утврђена повишена гликемија наште или смањена толеранција гликозе</a:t>
            </a:r>
          </a:p>
          <a:p>
            <a:pPr eaLnBrk="1" hangingPunct="1"/>
            <a:r>
              <a:rPr lang="sr-Cyrl-CS" smtClean="0">
                <a:cs typeface="Arial" charset="0"/>
              </a:rPr>
              <a:t>Подаци о гестацијском дијабетесу или рођењу детета тежег од 4кг </a:t>
            </a:r>
          </a:p>
          <a:p>
            <a:pPr eaLnBrk="1" hangingPunct="1"/>
            <a:r>
              <a:rPr lang="sr-Cyrl-CS" smtClean="0">
                <a:cs typeface="Arial" charset="0"/>
              </a:rPr>
              <a:t>Хипертензија=140/90</a:t>
            </a:r>
            <a:r>
              <a:rPr lang="sr-Latn-CS" smtClean="0">
                <a:cs typeface="Arial" charset="0"/>
              </a:rPr>
              <a:t>mmHg</a:t>
            </a:r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557338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r-Cyrl-CS" sz="3200" smtClean="0"/>
              <a:t>Граница за извођење скрининга се помера ка </a:t>
            </a:r>
            <a:r>
              <a:rPr lang="en-US" sz="3200" smtClean="0">
                <a:cs typeface="Arial" charset="0"/>
              </a:rPr>
              <a:t>&lt;</a:t>
            </a:r>
            <a:r>
              <a:rPr lang="sr-Cyrl-CS" sz="3200" smtClean="0">
                <a:cs typeface="Arial" charset="0"/>
              </a:rPr>
              <a:t>45г.</a:t>
            </a:r>
            <a:r>
              <a:rPr lang="sr-Cyrl-CS" sz="3200" smtClean="0"/>
              <a:t>, интервал између тестирања </a:t>
            </a:r>
            <a:r>
              <a:rPr lang="en-US" sz="3200" smtClean="0">
                <a:cs typeface="Arial" charset="0"/>
              </a:rPr>
              <a:t>&lt;</a:t>
            </a:r>
            <a:r>
              <a:rPr lang="sr-Cyrl-CS" sz="3200" smtClean="0">
                <a:cs typeface="Arial" charset="0"/>
              </a:rPr>
              <a:t>3г. уколико постоје фактори ризика 2/3</a:t>
            </a:r>
            <a:br>
              <a:rPr lang="sr-Cyrl-CS" sz="3200" smtClean="0">
                <a:cs typeface="Arial" charset="0"/>
              </a:rPr>
            </a:br>
            <a:endParaRPr lang="sr-Latn-CS" sz="3200" smtClean="0">
              <a:cs typeface="Arial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60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237"/>
    </mc:Choice>
    <mc:Fallback>
      <p:transition spd="slow" advTm="162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/>
          <a:lstStyle/>
          <a:p>
            <a:pPr eaLnBrk="1" hangingPunct="1"/>
            <a:r>
              <a:rPr lang="sr-Cyrl-CS" smtClean="0"/>
              <a:t>Етиологија ДМ типа 1</a:t>
            </a:r>
            <a:endParaRPr lang="sr-Latn-CS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dirty="0" smtClean="0">
                <a:solidFill>
                  <a:srgbClr val="FF3300"/>
                </a:solidFill>
              </a:rPr>
              <a:t>Генетски фактори</a:t>
            </a:r>
          </a:p>
          <a:p>
            <a:pPr eaLnBrk="1" hangingPunct="1">
              <a:buFontTx/>
              <a:buNone/>
            </a:pPr>
            <a:r>
              <a:rPr lang="sr-Cyrl-CS" u="sng" dirty="0" smtClean="0"/>
              <a:t>Студије близанаца</a:t>
            </a:r>
          </a:p>
          <a:p>
            <a:pPr eaLnBrk="1" hangingPunct="1"/>
            <a:r>
              <a:rPr lang="sr-Cyrl-CS" dirty="0" smtClean="0"/>
              <a:t>25-30% монозиготних</a:t>
            </a:r>
          </a:p>
          <a:p>
            <a:pPr eaLnBrk="1" hangingPunct="1"/>
            <a:r>
              <a:rPr lang="sr-Cyrl-CS" dirty="0" smtClean="0"/>
              <a:t>5-10% дизиготних</a:t>
            </a:r>
          </a:p>
          <a:p>
            <a:pPr eaLnBrk="1" hangingPunct="1">
              <a:buFontTx/>
              <a:buNone/>
            </a:pPr>
            <a:r>
              <a:rPr lang="sr-Cyrl-CS" u="sng" dirty="0" smtClean="0"/>
              <a:t>Породичне студије</a:t>
            </a:r>
          </a:p>
          <a:p>
            <a:pPr eaLnBrk="1" hangingPunct="1"/>
            <a:r>
              <a:rPr lang="sr-Cyrl-CS" dirty="0" smtClean="0"/>
              <a:t>деца очева са ДМ типа </a:t>
            </a:r>
            <a:r>
              <a:rPr lang="sr-Cyrl-CS" dirty="0" smtClean="0"/>
              <a:t>1</a:t>
            </a:r>
            <a:r>
              <a:rPr lang="en-US" dirty="0" smtClean="0"/>
              <a:t> </a:t>
            </a:r>
            <a:r>
              <a:rPr lang="sr-Cyrl-RS" smtClean="0"/>
              <a:t>имају </a:t>
            </a:r>
            <a:r>
              <a:rPr lang="sr-Cyrl-CS" smtClean="0"/>
              <a:t>2,2-2,7х </a:t>
            </a:r>
            <a:r>
              <a:rPr lang="sr-Cyrl-CS" dirty="0" smtClean="0"/>
              <a:t>већи ризик да оболе него када њихове мајке имају ту болест</a:t>
            </a:r>
            <a:endParaRPr lang="sr-Cyrl-CS" u="sng" dirty="0" smtClean="0"/>
          </a:p>
          <a:p>
            <a:pPr eaLnBrk="1" hangingPunct="1"/>
            <a:endParaRPr lang="sr-Cyrl-CS" dirty="0" smtClean="0"/>
          </a:p>
          <a:p>
            <a:pPr eaLnBrk="1" hangingPunct="1"/>
            <a:endParaRPr lang="sr-Cyrl-CS" dirty="0" smtClean="0"/>
          </a:p>
          <a:p>
            <a:pPr eaLnBrk="1" hangingPunct="1"/>
            <a:endParaRPr lang="sr-Cyrl-CS" dirty="0" smtClean="0"/>
          </a:p>
          <a:p>
            <a:pPr eaLnBrk="1" hangingPunct="1"/>
            <a:endParaRPr lang="sr-Latn-CS" dirty="0" smtClean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5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875"/>
    </mc:Choice>
    <mc:Fallback>
      <p:transition spd="slow" advTm="37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484313"/>
            <a:ext cx="8207375" cy="10080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r-Cyrl-CS" sz="3200" smtClean="0"/>
              <a:t>Граница за извођење скрининга се помера ка </a:t>
            </a:r>
            <a:r>
              <a:rPr lang="en-US" sz="3200" smtClean="0">
                <a:cs typeface="Arial" charset="0"/>
              </a:rPr>
              <a:t>&lt;</a:t>
            </a:r>
            <a:r>
              <a:rPr lang="sr-Cyrl-CS" sz="3200" smtClean="0">
                <a:cs typeface="Arial" charset="0"/>
              </a:rPr>
              <a:t>45г.</a:t>
            </a:r>
            <a:r>
              <a:rPr lang="sr-Cyrl-CS" sz="3200" smtClean="0"/>
              <a:t>, интервал између тестирања </a:t>
            </a:r>
            <a:r>
              <a:rPr lang="en-US" sz="3200" smtClean="0">
                <a:cs typeface="Arial" charset="0"/>
              </a:rPr>
              <a:t>&lt;</a:t>
            </a:r>
            <a:r>
              <a:rPr lang="sr-Cyrl-CS" sz="3200" smtClean="0">
                <a:cs typeface="Arial" charset="0"/>
              </a:rPr>
              <a:t>3г. уколико постоје фактори ризика 1/3</a:t>
            </a:r>
            <a:br>
              <a:rPr lang="sr-Cyrl-CS" sz="3200" smtClean="0">
                <a:cs typeface="Arial" charset="0"/>
              </a:rPr>
            </a:br>
            <a:endParaRPr lang="sr-Latn-CS" sz="3200" smtClean="0">
              <a:cs typeface="Arial" charset="0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3357563"/>
            <a:ext cx="8229600" cy="2447925"/>
          </a:xfrm>
        </p:spPr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ХДЛ</a:t>
            </a:r>
            <a:r>
              <a:rPr lang="sr-Cyrl-CS" smtClean="0">
                <a:cs typeface="Arial" charset="0"/>
              </a:rPr>
              <a:t> холестерол=0,9 </a:t>
            </a:r>
            <a:r>
              <a:rPr lang="en-US" smtClean="0">
                <a:cs typeface="Arial" charset="0"/>
              </a:rPr>
              <a:t>ммол/л</a:t>
            </a:r>
            <a:endParaRPr lang="sr-Cyrl-CS" smtClean="0">
              <a:cs typeface="Arial" charset="0"/>
            </a:endParaRPr>
          </a:p>
          <a:p>
            <a:pPr eaLnBrk="1" hangingPunct="1">
              <a:buFontTx/>
              <a:buNone/>
            </a:pPr>
            <a:r>
              <a:rPr lang="sr-Cyrl-CS" smtClean="0">
                <a:cs typeface="Arial" charset="0"/>
              </a:rPr>
              <a:t>   //триглицеридемија=2,8</a:t>
            </a:r>
            <a:r>
              <a:rPr lang="en-US" smtClean="0">
                <a:cs typeface="Arial" charset="0"/>
              </a:rPr>
              <a:t>ммол/л</a:t>
            </a:r>
            <a:endParaRPr lang="sr-Cyrl-CS" smtClean="0">
              <a:cs typeface="Arial" charset="0"/>
            </a:endParaRPr>
          </a:p>
          <a:p>
            <a:pPr eaLnBrk="1" hangingPunct="1"/>
            <a:r>
              <a:rPr lang="sr-Cyrl-CS" smtClean="0">
                <a:cs typeface="Arial" charset="0"/>
              </a:rPr>
              <a:t>Синдром полицистичних оваријума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4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683"/>
    </mc:Choice>
    <mc:Fallback>
      <p:transition spd="slow" advTm="22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Етиологија ДМ типа 1</a:t>
            </a:r>
            <a:endParaRPr lang="sr-Latn-CS" smtClean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16113"/>
            <a:ext cx="8820150" cy="423862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z="2800" smtClean="0"/>
          </a:p>
          <a:p>
            <a:pPr eaLnBrk="1" hangingPunct="1">
              <a:buFontTx/>
              <a:buNone/>
            </a:pPr>
            <a:r>
              <a:rPr lang="sr-Cyrl-CS" sz="2800" smtClean="0"/>
              <a:t>Серолошка типизација </a:t>
            </a:r>
          </a:p>
          <a:p>
            <a:pPr eaLnBrk="1" hangingPunct="1"/>
            <a:r>
              <a:rPr lang="sr-Cyrl-CS" sz="2800" smtClean="0"/>
              <a:t>ДМ типа 1 у јакој вези са</a:t>
            </a:r>
            <a:r>
              <a:rPr lang="en-US" sz="2800" smtClean="0"/>
              <a:t> </a:t>
            </a:r>
            <a:r>
              <a:rPr lang="sr-Latn-CS" sz="2800" smtClean="0"/>
              <a:t>HLA</a:t>
            </a:r>
            <a:r>
              <a:rPr lang="en-US" sz="2800" smtClean="0"/>
              <a:t>-</a:t>
            </a:r>
            <a:r>
              <a:rPr lang="sr-Latn-CS" sz="2800" smtClean="0"/>
              <a:t>DR</a:t>
            </a:r>
            <a:r>
              <a:rPr lang="en-US" sz="2800" smtClean="0"/>
              <a:t>3 </a:t>
            </a:r>
            <a:r>
              <a:rPr lang="sr-Cyrl-CS" sz="2800" smtClean="0"/>
              <a:t>и </a:t>
            </a:r>
            <a:r>
              <a:rPr lang="sr-Latn-CS" sz="2800" smtClean="0"/>
              <a:t>DR</a:t>
            </a:r>
            <a:r>
              <a:rPr lang="en-US" sz="2800" smtClean="0"/>
              <a:t>4</a:t>
            </a:r>
            <a:r>
              <a:rPr lang="sr-Cyrl-CS" sz="2800" smtClean="0"/>
              <a:t> </a:t>
            </a:r>
            <a:r>
              <a:rPr lang="en-US" sz="2800" smtClean="0"/>
              <a:t>А</a:t>
            </a:r>
            <a:r>
              <a:rPr lang="sr-Latn-CS" sz="2800" smtClean="0"/>
              <a:t>g</a:t>
            </a:r>
            <a:endParaRPr lang="sr-Cyrl-CS" sz="2800" smtClean="0"/>
          </a:p>
          <a:p>
            <a:pPr eaLnBrk="1" hangingPunct="1"/>
            <a:r>
              <a:rPr lang="sr-Cyrl-CS" sz="2800" smtClean="0"/>
              <a:t>Д</a:t>
            </a:r>
            <a:r>
              <a:rPr lang="sr-Latn-CS" sz="2800" smtClean="0"/>
              <a:t>M</a:t>
            </a:r>
            <a:r>
              <a:rPr lang="sr-Cyrl-CS" sz="2800" smtClean="0"/>
              <a:t> типа 1 негативно корелира са </a:t>
            </a:r>
            <a:r>
              <a:rPr lang="sr-Latn-CS" sz="2800" smtClean="0"/>
              <a:t>HLA</a:t>
            </a:r>
            <a:r>
              <a:rPr lang="en-US" sz="2800" smtClean="0"/>
              <a:t>-</a:t>
            </a:r>
            <a:r>
              <a:rPr lang="sr-Latn-CS" sz="2800" smtClean="0"/>
              <a:t>DR</a:t>
            </a:r>
            <a:r>
              <a:rPr lang="sr-Cyrl-CS" sz="2800" smtClean="0"/>
              <a:t>2 </a:t>
            </a:r>
            <a:r>
              <a:rPr lang="en-US" sz="2800" smtClean="0"/>
              <a:t>А</a:t>
            </a:r>
            <a:r>
              <a:rPr lang="sr-Latn-CS" sz="2800" smtClean="0"/>
              <a:t>g</a:t>
            </a:r>
            <a:endParaRPr lang="sr-Cyrl-CS" sz="2800" smtClean="0"/>
          </a:p>
          <a:p>
            <a:pPr eaLnBrk="1" hangingPunct="1"/>
            <a:r>
              <a:rPr lang="en-US" sz="2800" smtClean="0">
                <a:cs typeface="Arial" charset="0"/>
              </a:rPr>
              <a:t>&gt;</a:t>
            </a:r>
            <a:r>
              <a:rPr lang="sr-Cyrl-CS" sz="2800" smtClean="0">
                <a:cs typeface="Arial" charset="0"/>
              </a:rPr>
              <a:t>90% белаца са </a:t>
            </a:r>
            <a:r>
              <a:rPr lang="sr-Cyrl-CS" sz="2800" smtClean="0"/>
              <a:t>Д</a:t>
            </a:r>
            <a:r>
              <a:rPr lang="sr-Latn-CS" sz="2800" smtClean="0"/>
              <a:t>M</a:t>
            </a:r>
            <a:r>
              <a:rPr lang="sr-Cyrl-CS" sz="2800" smtClean="0"/>
              <a:t> типа 1 је </a:t>
            </a:r>
            <a:r>
              <a:rPr lang="sr-Latn-CS" sz="2800" smtClean="0"/>
              <a:t>HLA</a:t>
            </a:r>
            <a:r>
              <a:rPr lang="en-US" sz="2800" smtClean="0"/>
              <a:t>-</a:t>
            </a:r>
            <a:r>
              <a:rPr lang="sr-Latn-CS" sz="2800" smtClean="0"/>
              <a:t>DR</a:t>
            </a:r>
            <a:r>
              <a:rPr lang="en-US" sz="2800" smtClean="0"/>
              <a:t>3 </a:t>
            </a:r>
            <a:r>
              <a:rPr lang="sr-Cyrl-CS" sz="2800" smtClean="0"/>
              <a:t>и</a:t>
            </a:r>
            <a:r>
              <a:rPr lang="sr-Latn-CS" sz="2800" smtClean="0"/>
              <a:t> DR</a:t>
            </a:r>
            <a:r>
              <a:rPr lang="en-US" sz="2800" smtClean="0"/>
              <a:t>4</a:t>
            </a:r>
            <a:r>
              <a:rPr lang="sr-Cyrl-CS" sz="2800" smtClean="0"/>
              <a:t> позитивно/</a:t>
            </a:r>
            <a:r>
              <a:rPr lang="en-US" sz="2800" smtClean="0">
                <a:cs typeface="Arial" charset="0"/>
              </a:rPr>
              <a:t>&lt;</a:t>
            </a:r>
            <a:r>
              <a:rPr lang="sr-Cyrl-CS" sz="2800" smtClean="0">
                <a:cs typeface="Arial" charset="0"/>
              </a:rPr>
              <a:t> 50% у општој популацији</a:t>
            </a:r>
          </a:p>
          <a:p>
            <a:pPr eaLnBrk="1" hangingPunct="1"/>
            <a:r>
              <a:rPr lang="sr-Cyrl-CS" sz="2800" smtClean="0">
                <a:cs typeface="Arial" charset="0"/>
              </a:rPr>
              <a:t>Највећи ризик имају хетерозиготни носиоци </a:t>
            </a:r>
            <a:r>
              <a:rPr lang="sr-Latn-CS" sz="2800" smtClean="0"/>
              <a:t>DR</a:t>
            </a:r>
            <a:r>
              <a:rPr lang="en-US" sz="2800" smtClean="0"/>
              <a:t>3 </a:t>
            </a:r>
            <a:r>
              <a:rPr lang="sr-Cyrl-CS" sz="2800" smtClean="0"/>
              <a:t>/ </a:t>
            </a:r>
            <a:r>
              <a:rPr lang="sr-Latn-CS" sz="2800" smtClean="0"/>
              <a:t>DR</a:t>
            </a:r>
            <a:r>
              <a:rPr lang="en-US" sz="2800" smtClean="0"/>
              <a:t>4</a:t>
            </a:r>
            <a:r>
              <a:rPr lang="sr-Cyrl-CS" sz="2800" smtClean="0"/>
              <a:t> </a:t>
            </a:r>
            <a:r>
              <a:rPr lang="en-US" sz="2800" smtClean="0"/>
              <a:t>А</a:t>
            </a:r>
            <a:r>
              <a:rPr lang="sr-Latn-CS" sz="2800" smtClean="0"/>
              <a:t>g</a:t>
            </a:r>
            <a:r>
              <a:rPr lang="sr-Cyrl-CS" sz="2800" smtClean="0"/>
              <a:t> </a:t>
            </a:r>
            <a:endParaRPr lang="en-US" sz="2800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47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414"/>
    </mc:Choice>
    <mc:Fallback>
      <p:transition spd="slow" advTm="364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</a:t>
            </a:r>
            <a:r>
              <a:rPr lang="sr-Latn-CS" smtClean="0">
                <a:solidFill>
                  <a:schemeClr val="tx1"/>
                </a:solidFill>
              </a:rPr>
              <a:t>M</a:t>
            </a:r>
            <a:r>
              <a:rPr lang="sr-Cyrl-CS" smtClean="0">
                <a:solidFill>
                  <a:schemeClr val="tx1"/>
                </a:solidFill>
              </a:rPr>
              <a:t> типа 1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" y="2060575"/>
            <a:ext cx="9074150" cy="44640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smtClean="0">
                <a:solidFill>
                  <a:srgbClr val="FF3300"/>
                </a:solidFill>
              </a:rPr>
              <a:t>Фактори средине</a:t>
            </a:r>
            <a:r>
              <a:rPr lang="sr-Cyrl-CS" smtClean="0"/>
              <a:t> утичу на појаву болести као </a:t>
            </a:r>
          </a:p>
          <a:p>
            <a:pPr eaLnBrk="1" hangingPunct="1"/>
            <a:r>
              <a:rPr lang="sr-Cyrl-CS" smtClean="0"/>
              <a:t>покретачи (иницијатори) саме болести тј.</a:t>
            </a:r>
          </a:p>
          <a:p>
            <a:pPr eaLnBrk="1" hangingPunct="1">
              <a:buFontTx/>
              <a:buNone/>
            </a:pPr>
            <a:r>
              <a:rPr lang="sr-Cyrl-CS" smtClean="0"/>
              <a:t>   </a:t>
            </a:r>
            <a:r>
              <a:rPr lang="sr-Cyrl-CS" u="sng" smtClean="0"/>
              <a:t>започињу аутоимуни процес</a:t>
            </a:r>
            <a:r>
              <a:rPr lang="sr-Cyrl-CS" smtClean="0"/>
              <a:t> деструкције бета ћелија</a:t>
            </a:r>
          </a:p>
          <a:p>
            <a:pPr eaLnBrk="1" hangingPunct="1"/>
            <a:r>
              <a:rPr lang="sr-Cyrl-CS" smtClean="0"/>
              <a:t>преципитирајући фактори тј.неспецифично утичу на </a:t>
            </a:r>
            <a:r>
              <a:rPr lang="sr-Cyrl-CS" u="sng" smtClean="0"/>
              <a:t>настајање клиничке манифестације</a:t>
            </a:r>
            <a:r>
              <a:rPr lang="sr-Cyrl-CS" smtClean="0"/>
              <a:t> болести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761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209"/>
    </mc:Choice>
    <mc:Fallback>
      <p:transition spd="slow" advTm="19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922338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</a:t>
            </a:r>
            <a:r>
              <a:rPr lang="sr-Latn-CS" smtClean="0">
                <a:solidFill>
                  <a:schemeClr val="tx1"/>
                </a:solidFill>
              </a:rPr>
              <a:t>M</a:t>
            </a:r>
            <a:r>
              <a:rPr lang="sr-Cyrl-CS" smtClean="0">
                <a:solidFill>
                  <a:schemeClr val="tx1"/>
                </a:solidFill>
              </a:rPr>
              <a:t> типа 1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507412" cy="4997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sz="2800" smtClean="0">
                <a:solidFill>
                  <a:srgbClr val="FF3300"/>
                </a:solidFill>
              </a:rPr>
              <a:t>Вируси (негенетски фактор)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sz="2800" u="sng" smtClean="0"/>
              <a:t>Етиолошка улога </a:t>
            </a:r>
            <a:r>
              <a:rPr lang="sr-Latn-CS" sz="2800" u="sng" smtClean="0"/>
              <a:t>Coxsackie</a:t>
            </a:r>
            <a:r>
              <a:rPr lang="sr-Cyrl-CS" sz="2800" u="sng" smtClean="0"/>
              <a:t> и</a:t>
            </a:r>
            <a:r>
              <a:rPr lang="en-US" sz="2800" u="sng" smtClean="0"/>
              <a:t> </a:t>
            </a:r>
            <a:r>
              <a:rPr lang="sr-Latn-CS" sz="2800" u="sng" smtClean="0"/>
              <a:t>ECHO</a:t>
            </a:r>
            <a:r>
              <a:rPr lang="sr-Cyrl-CS" sz="2800" u="sng" smtClean="0"/>
              <a:t> в.</a:t>
            </a:r>
          </a:p>
          <a:p>
            <a:pPr eaLnBrk="1" hangingPunct="1">
              <a:lnSpc>
                <a:spcPct val="80000"/>
              </a:lnSpc>
            </a:pPr>
            <a:r>
              <a:rPr lang="sr-Latn-CS" sz="2800" u="sng" smtClean="0"/>
              <a:t>Coxsackie</a:t>
            </a:r>
            <a:r>
              <a:rPr lang="sr-Cyrl-CS" sz="2800" smtClean="0"/>
              <a:t> изолован из панкреаса детета које је умрло неколико дана по дијагностиковању Д</a:t>
            </a:r>
            <a:r>
              <a:rPr lang="sr-Latn-CS" sz="2800" smtClean="0"/>
              <a:t>M</a:t>
            </a:r>
            <a:r>
              <a:rPr lang="sr-Cyrl-CS" sz="2800" smtClean="0"/>
              <a:t>типа 1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800" smtClean="0"/>
              <a:t>Аустралијска студија, 10г.праћења: 20% особа са конгениталним рубела синдромом оболело од Д</a:t>
            </a:r>
            <a:r>
              <a:rPr lang="sr-Latn-CS" sz="2800" smtClean="0"/>
              <a:t>M </a:t>
            </a:r>
            <a:r>
              <a:rPr lang="sr-Cyrl-CS" sz="2800" smtClean="0"/>
              <a:t>типа 1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800" smtClean="0"/>
              <a:t>слично за в.мумпса, цитомегаловирус, реовирус, в.лимфоцитарног</a:t>
            </a:r>
            <a:r>
              <a:rPr lang="sr-Latn-CS" sz="2800" smtClean="0"/>
              <a:t> </a:t>
            </a:r>
            <a:r>
              <a:rPr lang="sr-Cyrl-CS" sz="2800" smtClean="0"/>
              <a:t>хориоменингитиса и ретровирус</a:t>
            </a:r>
            <a:endParaRPr lang="sr-Latn-CS" sz="2800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066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022"/>
    </mc:Choice>
    <mc:Fallback>
      <p:transition spd="slow" advTm="42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</a:t>
            </a:r>
            <a:r>
              <a:rPr lang="sr-Latn-CS" smtClean="0">
                <a:solidFill>
                  <a:schemeClr val="tx1"/>
                </a:solidFill>
              </a:rPr>
              <a:t>M</a:t>
            </a:r>
            <a:r>
              <a:rPr lang="sr-Cyrl-CS" smtClean="0">
                <a:solidFill>
                  <a:schemeClr val="tx1"/>
                </a:solidFill>
              </a:rPr>
              <a:t> типа 1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7588"/>
            <a:ext cx="8229600" cy="40211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b="1" u="sng" smtClean="0"/>
              <a:t>Вакцине</a:t>
            </a:r>
            <a:r>
              <a:rPr lang="sr-Cyrl-CS" smtClean="0"/>
              <a:t> и њихова улога у оболевању</a:t>
            </a:r>
          </a:p>
          <a:p>
            <a:pPr eaLnBrk="1" hangingPunct="1"/>
            <a:r>
              <a:rPr lang="sr-Cyrl-CS" smtClean="0"/>
              <a:t>повезаности нема</a:t>
            </a:r>
          </a:p>
          <a:p>
            <a:pPr eaLnBrk="1" hangingPunct="1">
              <a:buFontTx/>
              <a:buNone/>
            </a:pPr>
            <a:endParaRPr lang="sr-Cyrl-CS" smtClean="0"/>
          </a:p>
          <a:p>
            <a:pPr eaLnBrk="1" hangingPunct="1">
              <a:buFontTx/>
              <a:buNone/>
            </a:pPr>
            <a:r>
              <a:rPr lang="sr-Cyrl-CS" smtClean="0"/>
              <a:t>Промена ризика од оболевања у зависности од узраста вакцинисаног детета ? </a:t>
            </a:r>
          </a:p>
          <a:p>
            <a:pPr eaLnBrk="1" hangingPunct="1"/>
            <a:r>
              <a:rPr lang="sr-Cyrl-CS" smtClean="0"/>
              <a:t>одбачена претпоставка</a:t>
            </a:r>
            <a:endParaRPr lang="sr-Latn-CS" smtClean="0"/>
          </a:p>
          <a:p>
            <a:pPr eaLnBrk="1" hangingPunct="1">
              <a:buFontTx/>
              <a:buNone/>
            </a:pP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21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15"/>
    </mc:Choice>
    <mc:Fallback>
      <p:transition spd="slow" advTm="19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63650"/>
            <a:ext cx="8229600" cy="792163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</a:t>
            </a:r>
            <a:r>
              <a:rPr lang="sr-Latn-CS" smtClean="0">
                <a:solidFill>
                  <a:schemeClr val="tx1"/>
                </a:solidFill>
              </a:rPr>
              <a:t>M</a:t>
            </a:r>
            <a:r>
              <a:rPr lang="sr-Cyrl-CS" smtClean="0">
                <a:solidFill>
                  <a:schemeClr val="tx1"/>
                </a:solidFill>
              </a:rPr>
              <a:t> типа 1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7588"/>
            <a:ext cx="8229600" cy="34464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b="1" u="sng" smtClean="0"/>
              <a:t>Инкопатибилија</a:t>
            </a:r>
            <a:r>
              <a:rPr lang="sr-Cyrl-CS" smtClean="0"/>
              <a:t> крвних група мајке и детета</a:t>
            </a:r>
            <a:r>
              <a:rPr lang="sr-Latn-CS" smtClean="0"/>
              <a:t>:</a:t>
            </a:r>
            <a:endParaRPr lang="sr-Cyrl-CS" smtClean="0"/>
          </a:p>
          <a:p>
            <a:pPr eaLnBrk="1" hangingPunct="1"/>
            <a:r>
              <a:rPr lang="sr-Cyrl-CS" smtClean="0"/>
              <a:t>Чешће су у питању </a:t>
            </a:r>
            <a:r>
              <a:rPr lang="en-US" smtClean="0"/>
              <a:t>АБО</a:t>
            </a:r>
            <a:r>
              <a:rPr lang="sr-Cyrl-CS" smtClean="0"/>
              <a:t> алоимунизације него </a:t>
            </a:r>
            <a:r>
              <a:rPr lang="sr-Latn-CS" smtClean="0"/>
              <a:t>Rh</a:t>
            </a:r>
            <a:r>
              <a:rPr lang="sr-Cyrl-CS" smtClean="0"/>
              <a:t> алоимунизације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702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15"/>
    </mc:Choice>
    <mc:Fallback>
      <p:transition spd="slow" advTm="11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1143000"/>
          </a:xfrm>
        </p:spPr>
        <p:txBody>
          <a:bodyPr/>
          <a:lstStyle/>
          <a:p>
            <a:pPr eaLnBrk="1" hangingPunct="1"/>
            <a:r>
              <a:rPr lang="sr-Cyrl-CS" smtClean="0">
                <a:solidFill>
                  <a:schemeClr val="tx1"/>
                </a:solidFill>
              </a:rPr>
              <a:t>Етиологија Д</a:t>
            </a:r>
            <a:r>
              <a:rPr lang="sr-Latn-CS" smtClean="0">
                <a:solidFill>
                  <a:schemeClr val="tx1"/>
                </a:solidFill>
              </a:rPr>
              <a:t>M</a:t>
            </a:r>
            <a:r>
              <a:rPr lang="sr-Cyrl-CS" smtClean="0">
                <a:solidFill>
                  <a:schemeClr val="tx1"/>
                </a:solidFill>
              </a:rPr>
              <a:t> типа 1</a:t>
            </a:r>
            <a:endParaRPr lang="sr-Latn-CS" smtClean="0">
              <a:solidFill>
                <a:schemeClr val="tx1"/>
              </a:solidFill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44675"/>
            <a:ext cx="8229600" cy="4641850"/>
          </a:xfrm>
        </p:spPr>
        <p:txBody>
          <a:bodyPr/>
          <a:lstStyle/>
          <a:p>
            <a:pPr eaLnBrk="1" hangingPunct="1"/>
            <a:r>
              <a:rPr lang="sr-Cyrl-CS" b="1" u="sng" smtClean="0"/>
              <a:t>Нитрати и нитрити</a:t>
            </a:r>
          </a:p>
          <a:p>
            <a:pPr eaLnBrk="1" hangingPunct="1">
              <a:buFontTx/>
              <a:buNone/>
            </a:pPr>
            <a:r>
              <a:rPr lang="sr-Cyrl-CS" smtClean="0"/>
              <a:t>   - у трудноћи</a:t>
            </a:r>
          </a:p>
          <a:p>
            <a:pPr eaLnBrk="1" hangingPunct="1">
              <a:buFontTx/>
              <a:buNone/>
            </a:pPr>
            <a:r>
              <a:rPr lang="sr-Cyrl-CS" smtClean="0"/>
              <a:t>   - током детињства (унос воде и хране </a:t>
            </a:r>
            <a:r>
              <a:rPr lang="en-US" smtClean="0"/>
              <a:t>               </a:t>
            </a:r>
            <a:r>
              <a:rPr lang="sr-Cyrl-CS" smtClean="0"/>
              <a:t>богате нитратима  и нитритима)</a:t>
            </a:r>
          </a:p>
          <a:p>
            <a:pPr eaLnBrk="1" hangingPunct="1">
              <a:buFontTx/>
              <a:buNone/>
            </a:pPr>
            <a:r>
              <a:rPr lang="sr-Cyrl-CS" smtClean="0"/>
              <a:t> </a:t>
            </a:r>
          </a:p>
          <a:p>
            <a:pPr eaLnBrk="1" hangingPunct="1"/>
            <a:r>
              <a:rPr lang="sr-Cyrl-CS" b="1" u="sng" smtClean="0"/>
              <a:t>Убрзан раст пре пубертета</a:t>
            </a:r>
            <a:r>
              <a:rPr lang="sr-Cyrl-CS" smtClean="0"/>
              <a:t> (прекомерна исхрана)</a:t>
            </a:r>
            <a:endParaRPr lang="sr-Latn-CS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881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546"/>
    </mc:Choice>
    <mc:Fallback>
      <p:transition spd="slow" advTm="155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1102</Words>
  <Application>Microsoft Office PowerPoint</Application>
  <PresentationFormat>On-screen Show (4:3)</PresentationFormat>
  <Paragraphs>161</Paragraphs>
  <Slides>30</Slides>
  <Notes>0</Notes>
  <HiddenSlides>0</HiddenSlides>
  <MMClips>30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ДИЈАБЕТЕС МЕЛИТУС</vt:lpstr>
      <vt:lpstr>Етиологија ДМ типа 2</vt:lpstr>
      <vt:lpstr>Етиологија ДМ типа 1</vt:lpstr>
      <vt:lpstr>Етиологија ДМ типа 1</vt:lpstr>
      <vt:lpstr>Етиологија ДM типа 1</vt:lpstr>
      <vt:lpstr>Етиологија ДM типа 1</vt:lpstr>
      <vt:lpstr>Етиологија ДM типа 1</vt:lpstr>
      <vt:lpstr>Етиологија ДM типа 1</vt:lpstr>
      <vt:lpstr>Етиологија ДM типа 1</vt:lpstr>
      <vt:lpstr>Етиологија ДM типа 1</vt:lpstr>
      <vt:lpstr>Етиологија ДМ типа 1</vt:lpstr>
      <vt:lpstr>Етиологија ДМ типа 2</vt:lpstr>
      <vt:lpstr>Етиологија ДМ типа 2</vt:lpstr>
      <vt:lpstr>Етиологија ДМ типа 2</vt:lpstr>
      <vt:lpstr>Етиологија ДM типа 2</vt:lpstr>
      <vt:lpstr>Етиологија ДM типа 2</vt:lpstr>
      <vt:lpstr>Етиологија ДМ типа 2</vt:lpstr>
      <vt:lpstr>Етиологија ДМ типа 2</vt:lpstr>
      <vt:lpstr>Етиологија ДМ типа 2</vt:lpstr>
      <vt:lpstr>Етиологија ДМ типа 2</vt:lpstr>
      <vt:lpstr>Превенција дијабетеса</vt:lpstr>
      <vt:lpstr>Примордијална превенција- мере</vt:lpstr>
      <vt:lpstr>Примарна превенција-мере</vt:lpstr>
      <vt:lpstr>Примарна превенција-мере</vt:lpstr>
      <vt:lpstr>Примарна превенција-мере</vt:lpstr>
      <vt:lpstr>Секундарна превенција-мере</vt:lpstr>
      <vt:lpstr>Секундарна превенција-мере</vt:lpstr>
      <vt:lpstr>Граница за извођење скрининга се помера ка &lt;45г., интервал између тестирања &lt;3г. уколико постоје фактори ризика 1/3 </vt:lpstr>
      <vt:lpstr>Граница за извођење скрининга се помера ка &lt;45г., интервал између тестирања &lt;3г. уколико постоје фактори ризика 2/3 </vt:lpstr>
      <vt:lpstr>Граница за извођење скрининга се помера ка &lt;45г., интервал између тестирања &lt;3г. уколико постоје фактори ризика 1/3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ДИЈАБЕТЕС МЕЛИТУС</dc:title>
  <dc:creator>Vucko</dc:creator>
  <cp:lastModifiedBy>Vucko</cp:lastModifiedBy>
  <cp:revision>4</cp:revision>
  <dcterms:created xsi:type="dcterms:W3CDTF">2020-09-19T09:54:05Z</dcterms:created>
  <dcterms:modified xsi:type="dcterms:W3CDTF">2020-09-21T07:14:38Z</dcterms:modified>
</cp:coreProperties>
</file>